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Lst>
  <p:sldSz cy="6858000" cx="12192000"/>
  <p:notesSz cx="6858000" cy="9144000"/>
  <p:embeddedFontLst>
    <p:embeddedFont>
      <p:font typeface="Roboto"/>
      <p:regular r:id="rId88"/>
      <p:bold r:id="rId89"/>
      <p:italic r:id="rId90"/>
      <p:boldItalic r:id="rId91"/>
    </p:embeddedFont>
    <p:embeddedFont>
      <p:font typeface="Fira Sans"/>
      <p:regular r:id="rId92"/>
      <p:bold r:id="rId93"/>
      <p:italic r:id="rId94"/>
      <p:boldItalic r:id="rId95"/>
    </p:embeddedFont>
    <p:embeddedFont>
      <p:font typeface="Fira Sans Light"/>
      <p:regular r:id="rId96"/>
      <p:bold r:id="rId97"/>
      <p:italic r:id="rId98"/>
      <p:boldItalic r:id="rId9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100" roundtripDataSignature="AMtx7mhiVd/Y26PePhpEnj7kp3rogpKca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124BF2BC-35E9-4957-9C81-B14B44C3D118}">
  <a:tblStyle styleId="{124BF2BC-35E9-4957-9C81-B14B44C3D118}"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100" Type="http://customschemas.google.com/relationships/presentationmetadata" Target="metadata"/><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95" Type="http://schemas.openxmlformats.org/officeDocument/2006/relationships/font" Target="fonts/FiraSans-boldItalic.fntdata"/><Relationship Id="rId94" Type="http://schemas.openxmlformats.org/officeDocument/2006/relationships/font" Target="fonts/FiraSans-italic.fntdata"/><Relationship Id="rId97" Type="http://schemas.openxmlformats.org/officeDocument/2006/relationships/font" Target="fonts/FiraSansLight-bold.fntdata"/><Relationship Id="rId96" Type="http://schemas.openxmlformats.org/officeDocument/2006/relationships/font" Target="fonts/FiraSansLight-regular.fntdata"/><Relationship Id="rId11" Type="http://schemas.openxmlformats.org/officeDocument/2006/relationships/slide" Target="slides/slide6.xml"/><Relationship Id="rId99" Type="http://schemas.openxmlformats.org/officeDocument/2006/relationships/font" Target="fonts/FiraSansLight-boldItalic.fntdata"/><Relationship Id="rId10" Type="http://schemas.openxmlformats.org/officeDocument/2006/relationships/slide" Target="slides/slide5.xml"/><Relationship Id="rId98" Type="http://schemas.openxmlformats.org/officeDocument/2006/relationships/font" Target="fonts/FiraSansLight-italic.fntdata"/><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font" Target="fonts/Roboto-boldItalic.fntdata"/><Relationship Id="rId90" Type="http://schemas.openxmlformats.org/officeDocument/2006/relationships/font" Target="fonts/Roboto-italic.fntdata"/><Relationship Id="rId93" Type="http://schemas.openxmlformats.org/officeDocument/2006/relationships/font" Target="fonts/FiraSans-bold.fntdata"/><Relationship Id="rId92" Type="http://schemas.openxmlformats.org/officeDocument/2006/relationships/font" Target="fonts/FiraSans-regular.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font" Target="fonts/Roboto-regular.fntdata"/><Relationship Id="rId87" Type="http://schemas.openxmlformats.org/officeDocument/2006/relationships/slide" Target="slides/slide82.xml"/><Relationship Id="rId89" Type="http://schemas.openxmlformats.org/officeDocument/2006/relationships/font" Target="fonts/Roboto-bold.fntdata"/><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65" Type="http://schemas.openxmlformats.org/officeDocument/2006/relationships/slide" Target="slides/slide60.xml"/><Relationship Id="rId68" Type="http://schemas.openxmlformats.org/officeDocument/2006/relationships/slide" Target="slides/slide63.xml"/><Relationship Id="rId67" Type="http://schemas.openxmlformats.org/officeDocument/2006/relationships/slide" Target="slides/slide62.xml"/><Relationship Id="rId60" Type="http://schemas.openxmlformats.org/officeDocument/2006/relationships/slide" Target="slides/slide55.xml"/><Relationship Id="rId69" Type="http://schemas.openxmlformats.org/officeDocument/2006/relationships/slide" Target="slides/slide6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54" Type="http://schemas.openxmlformats.org/officeDocument/2006/relationships/slide" Target="slides/slide49.xml"/><Relationship Id="rId57" Type="http://schemas.openxmlformats.org/officeDocument/2006/relationships/slide" Target="slides/slide52.xml"/><Relationship Id="rId56" Type="http://schemas.openxmlformats.org/officeDocument/2006/relationships/slide" Target="slides/slide51.xml"/><Relationship Id="rId59" Type="http://schemas.openxmlformats.org/officeDocument/2006/relationships/slide" Target="slides/slide54.xml"/><Relationship Id="rId58"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7" name="Google Shape;67;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21db1d346bd_0_1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8" name="Google Shape;128;g21db1d346bd_0_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17675be1f1f_0_5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4" name="Google Shape;134;g17675be1f1f_0_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17675be1f1f_0_6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0" name="Google Shape;140;g17675be1f1f_0_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16e92611297_0_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7" name="Google Shape;147;g16e92611297_0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17716bc77b0_0_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2" name="Google Shape;152;g17716bc77b0_0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173377a19a5_0_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1" name="Google Shape;161;g173377a19a5_0_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16f8c64feba_0_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7" name="Google Shape;167;g16f8c64feba_0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170f1570fb3_0_6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3" name="Google Shape;173;g170f1570fb3_0_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16f0808f06a_0_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9" name="Google Shape;179;g16f0808f06a_0_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170f1570fb3_0_7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9" name="Google Shape;189;g170f1570fb3_0_7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3" name="Google Shape;73;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170f1570fb3_0_6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9" name="Google Shape;199;g170f1570fb3_0_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170f1570fb3_0_9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2" name="Google Shape;212;g170f1570fb3_0_9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170f1570fb3_0_10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4" name="Google Shape;224;g170f1570fb3_0_10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170f1570fb3_0_11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4" name="Google Shape;234;g170f1570fb3_0_1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2192d1006bd_0_5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2192d1006bd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2192d1006bd_0_5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2192d1006bd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2192d1006bd_0_6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2192d1006bd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2192d1006bd_0_6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2192d1006bd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16e92611297_0_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5" name="Google Shape;275;g16e92611297_0_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17839805b1f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0" name="Google Shape;280;g17839805b1f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172dfafac2f_0_2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9" name="Google Shape;79;g172dfafac2f_0_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17839805b1f_0_1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6" name="Google Shape;286;g17839805b1f_0_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17839805b1f_0_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2" name="Google Shape;292;g17839805b1f_0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1765b97102e_0_7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8" name="Google Shape;298;g1765b97102e_0_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1765b97102e_0_9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3" name="Google Shape;303;g1765b97102e_0_9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1765b97102e_0_9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8" name="Google Shape;308;g1765b97102e_0_9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17716bc77b0_0_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3" name="Google Shape;313;g17716bc77b0_0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1765b97102e_0_10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8" name="Google Shape;318;g1765b97102e_0_10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1765b97102e_0_10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3" name="Google Shape;323;g1765b97102e_0_10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1765b97102e_0_10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8" name="Google Shape;328;g1765b97102e_0_10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1765b97102e_0_11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3" name="Google Shape;333;g1765b97102e_0_1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17675be1f1f_0_3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6" name="Google Shape;86;g17675be1f1f_0_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1765b97102e_0_11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8" name="Google Shape;338;g1765b97102e_0_1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1765b97102e_0_11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3" name="Google Shape;343;g1765b97102e_0_1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1765b97102e_0_12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8" name="Google Shape;348;g1765b97102e_0_1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1765b97102e_0_12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3" name="Google Shape;353;g1765b97102e_0_1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1765b97102e_0_12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8" name="Google Shape;358;g1765b97102e_0_1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16f0808f06a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3" name="Google Shape;363;g16f0808f06a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16e92611297_0_2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0" name="Google Shape;370;g16e92611297_0_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2192d1006bd_0_7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2192d1006bd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16e92611297_0_3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1" name="Google Shape;381;g16e92611297_0_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16e92611297_0_4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9" name="Google Shape;389;g16e92611297_0_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17675be1f1f_0_4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2" name="Google Shape;92;g17675be1f1f_0_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1765b97102e_0_6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6" name="Google Shape;396;g1765b97102e_0_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1737cd06b00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4" name="Google Shape;404;g1737cd06b00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g1737cd06b00_0_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9" name="Google Shape;409;g1737cd06b00_0_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g1737cd06b00_0_1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4" name="Google Shape;414;g1737cd06b00_0_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g1737cd06b00_0_1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9" name="Google Shape;419;g1737cd06b00_0_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1765b97102e_0_3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4" name="Google Shape;424;g1765b97102e_0_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g1765b97102e_0_3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9" name="Google Shape;429;g1765b97102e_0_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g1765b97102e_0_3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4" name="Google Shape;434;g1765b97102e_0_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1765b97102e_0_4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9" name="Google Shape;439;g1765b97102e_0_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g1765b97102e_0_4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4" name="Google Shape;444;g1765b97102e_0_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17675be1f1f_0_4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8" name="Google Shape;98;g17675be1f1f_0_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g1765b97102e_0_4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9" name="Google Shape;449;g1765b97102e_0_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g1765b97102e_0_5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4" name="Google Shape;454;g1765b97102e_0_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g1765b97102e_0_5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9" name="Google Shape;459;g1765b97102e_0_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g1765b97102e_0_7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4" name="Google Shape;464;g1765b97102e_0_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g17839805b1f_0_1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2" name="Google Shape;472;g17839805b1f_0_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g21db1d346bd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8" name="Google Shape;478;g21db1d346bd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g16e92611297_0_2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4" name="Google Shape;484;g16e92611297_0_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g16e92611297_0_3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9" name="Google Shape;489;g16e92611297_0_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g1765b97102e_0_14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6" name="Google Shape;496;g1765b97102e_0_1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g1765b97102e_0_15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3" name="Google Shape;503;g1765b97102e_0_1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17675be1f1f_0_6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4" name="Google Shape;104;g17675be1f1f_0_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g16e92611297_0_2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9" name="Google Shape;509;g16e92611297_0_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g1765b97102e_0_16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4" name="Google Shape;514;g1765b97102e_0_1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g21db1d346bd_0_1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1" name="Google Shape;521;g21db1d346bd_0_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 name="Shape 524"/>
        <p:cNvGrpSpPr/>
        <p:nvPr/>
      </p:nvGrpSpPr>
      <p:grpSpPr>
        <a:xfrm>
          <a:off x="0" y="0"/>
          <a:ext cx="0" cy="0"/>
          <a:chOff x="0" y="0"/>
          <a:chExt cx="0" cy="0"/>
        </a:xfrm>
      </p:grpSpPr>
      <p:sp>
        <p:nvSpPr>
          <p:cNvPr id="525" name="Google Shape;525;g21db1d346bd_0_2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26" name="Google Shape;526;g21db1d346bd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 name="Shape 532"/>
        <p:cNvGrpSpPr/>
        <p:nvPr/>
      </p:nvGrpSpPr>
      <p:grpSpPr>
        <a:xfrm>
          <a:off x="0" y="0"/>
          <a:ext cx="0" cy="0"/>
          <a:chOff x="0" y="0"/>
          <a:chExt cx="0" cy="0"/>
        </a:xfrm>
      </p:grpSpPr>
      <p:sp>
        <p:nvSpPr>
          <p:cNvPr id="533" name="Google Shape;533;g21db1d346bd_0_3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34" name="Google Shape;534;g21db1d346bd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 name="Shape 538"/>
        <p:cNvGrpSpPr/>
        <p:nvPr/>
      </p:nvGrpSpPr>
      <p:grpSpPr>
        <a:xfrm>
          <a:off x="0" y="0"/>
          <a:ext cx="0" cy="0"/>
          <a:chOff x="0" y="0"/>
          <a:chExt cx="0" cy="0"/>
        </a:xfrm>
      </p:grpSpPr>
      <p:sp>
        <p:nvSpPr>
          <p:cNvPr id="539" name="Google Shape;539;g21db1d346bd_0_4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0" name="Google Shape;540;g21db1d346bd_0_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 name="Shape 543"/>
        <p:cNvGrpSpPr/>
        <p:nvPr/>
      </p:nvGrpSpPr>
      <p:grpSpPr>
        <a:xfrm>
          <a:off x="0" y="0"/>
          <a:ext cx="0" cy="0"/>
          <a:chOff x="0" y="0"/>
          <a:chExt cx="0" cy="0"/>
        </a:xfrm>
      </p:grpSpPr>
      <p:sp>
        <p:nvSpPr>
          <p:cNvPr id="544" name="Google Shape;544;g17675be1f1f_0_1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5" name="Google Shape;545;g17675be1f1f_0_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 name="Shape 548"/>
        <p:cNvGrpSpPr/>
        <p:nvPr/>
      </p:nvGrpSpPr>
      <p:grpSpPr>
        <a:xfrm>
          <a:off x="0" y="0"/>
          <a:ext cx="0" cy="0"/>
          <a:chOff x="0" y="0"/>
          <a:chExt cx="0" cy="0"/>
        </a:xfrm>
      </p:grpSpPr>
      <p:sp>
        <p:nvSpPr>
          <p:cNvPr id="549" name="Google Shape;549;g17675be1f1f_0_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0" name="Google Shape;550;g17675be1f1f_0_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4" name="Shape 554"/>
        <p:cNvGrpSpPr/>
        <p:nvPr/>
      </p:nvGrpSpPr>
      <p:grpSpPr>
        <a:xfrm>
          <a:off x="0" y="0"/>
          <a:ext cx="0" cy="0"/>
          <a:chOff x="0" y="0"/>
          <a:chExt cx="0" cy="0"/>
        </a:xfrm>
      </p:grpSpPr>
      <p:sp>
        <p:nvSpPr>
          <p:cNvPr id="555" name="Google Shape;555;g17675be1f1f_0_2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6" name="Google Shape;556;g17675be1f1f_0_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 name="Shape 561"/>
        <p:cNvGrpSpPr/>
        <p:nvPr/>
      </p:nvGrpSpPr>
      <p:grpSpPr>
        <a:xfrm>
          <a:off x="0" y="0"/>
          <a:ext cx="0" cy="0"/>
          <a:chOff x="0" y="0"/>
          <a:chExt cx="0" cy="0"/>
        </a:xfrm>
      </p:grpSpPr>
      <p:sp>
        <p:nvSpPr>
          <p:cNvPr id="562" name="Google Shape;562;g17675be1f1f_0_2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3" name="Google Shape;563;g17675be1f1f_0_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17675be1f1f_0_5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6" name="Google Shape;116;g17675be1f1f_0_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7" name="Shape 567"/>
        <p:cNvGrpSpPr/>
        <p:nvPr/>
      </p:nvGrpSpPr>
      <p:grpSpPr>
        <a:xfrm>
          <a:off x="0" y="0"/>
          <a:ext cx="0" cy="0"/>
          <a:chOff x="0" y="0"/>
          <a:chExt cx="0" cy="0"/>
        </a:xfrm>
      </p:grpSpPr>
      <p:sp>
        <p:nvSpPr>
          <p:cNvPr id="568" name="Google Shape;568;g17675be1f1f_0_8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9" name="Google Shape;569;g17675be1f1f_0_8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2" name="Shape 572"/>
        <p:cNvGrpSpPr/>
        <p:nvPr/>
      </p:nvGrpSpPr>
      <p:grpSpPr>
        <a:xfrm>
          <a:off x="0" y="0"/>
          <a:ext cx="0" cy="0"/>
          <a:chOff x="0" y="0"/>
          <a:chExt cx="0" cy="0"/>
        </a:xfrm>
      </p:grpSpPr>
      <p:sp>
        <p:nvSpPr>
          <p:cNvPr id="573" name="Google Shape;573;g17675be1f1f_0_9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4" name="Google Shape;574;g17675be1f1f_0_9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9" name="Shape 579"/>
        <p:cNvGrpSpPr/>
        <p:nvPr/>
      </p:nvGrpSpPr>
      <p:grpSpPr>
        <a:xfrm>
          <a:off x="0" y="0"/>
          <a:ext cx="0" cy="0"/>
          <a:chOff x="0" y="0"/>
          <a:chExt cx="0" cy="0"/>
        </a:xfrm>
      </p:grpSpPr>
      <p:sp>
        <p:nvSpPr>
          <p:cNvPr id="580" name="Google Shape;580;g17839805b1f_1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1" name="Google Shape;581;g17839805b1f_1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21db1d346bd_0_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2" name="Google Shape;122;g21db1d346bd_0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4"/>
          <p:cNvSpPr txBox="1"/>
          <p:nvPr>
            <p:ph type="ctrTitle"/>
          </p:nvPr>
        </p:nvSpPr>
        <p:spPr>
          <a:xfrm>
            <a:off x="1524000" y="2899317"/>
            <a:ext cx="9144000" cy="610645"/>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2400"/>
              <a:buFont typeface="Fira Sans Light"/>
              <a:buNone/>
              <a:defRPr b="0" i="0" sz="2400">
                <a:solidFill>
                  <a:schemeClr val="dk1"/>
                </a:solidFill>
                <a:latin typeface="Fira Sans Light"/>
                <a:ea typeface="Fira Sans Light"/>
                <a:cs typeface="Fira Sans Light"/>
                <a:sym typeface="Fira Sans Light"/>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 name="Google Shape;11;p4"/>
          <p:cNvSpPr txBox="1"/>
          <p:nvPr>
            <p:ph idx="1" type="subTitle"/>
          </p:nvPr>
        </p:nvSpPr>
        <p:spPr>
          <a:xfrm>
            <a:off x="1524000" y="3975699"/>
            <a:ext cx="9144000" cy="1655762"/>
          </a:xfrm>
          <a:prstGeom prst="rect">
            <a:avLst/>
          </a:prstGeom>
          <a:noFill/>
          <a:ln>
            <a:noFill/>
          </a:ln>
        </p:spPr>
        <p:txBody>
          <a:bodyPr anchorCtr="0" anchor="t" bIns="45700" lIns="91425" spcFirstLastPara="1" rIns="91425" wrap="square" tIns="45700">
            <a:normAutofit/>
          </a:bodyPr>
          <a:lstStyle>
            <a:lvl1pPr lvl="0" algn="l">
              <a:lnSpc>
                <a:spcPct val="90000"/>
              </a:lnSpc>
              <a:spcBef>
                <a:spcPts val="1000"/>
              </a:spcBef>
              <a:spcAft>
                <a:spcPts val="0"/>
              </a:spcAft>
              <a:buClr>
                <a:schemeClr val="dk1"/>
              </a:buClr>
              <a:buSzPts val="1800"/>
              <a:buNone/>
              <a:defRPr sz="18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2" name="Google Shape;12;p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Fira Sans Light"/>
                <a:ea typeface="Fira Sans Light"/>
                <a:cs typeface="Fira Sans Light"/>
                <a:sym typeface="Fira Sans Light"/>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Fira Sans Light"/>
                <a:ea typeface="Fira Sans Light"/>
                <a:cs typeface="Fira Sans Light"/>
                <a:sym typeface="Fira Sans Light"/>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Fira Sans Light"/>
                <a:ea typeface="Fira Sans Light"/>
                <a:cs typeface="Fira Sans Light"/>
                <a:sym typeface="Fira Sans Light"/>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Fira Sans Light"/>
                <a:ea typeface="Fira Sans Light"/>
                <a:cs typeface="Fira Sans Light"/>
                <a:sym typeface="Fira Sans Light"/>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Fira Sans Light"/>
                <a:ea typeface="Fira Sans Light"/>
                <a:cs typeface="Fira Sans Light"/>
                <a:sym typeface="Fira Sans Light"/>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Fira Sans Light"/>
                <a:ea typeface="Fira Sans Light"/>
                <a:cs typeface="Fira Sans Light"/>
                <a:sym typeface="Fira Sans Light"/>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Fira Sans Light"/>
                <a:ea typeface="Fira Sans Light"/>
                <a:cs typeface="Fira Sans Light"/>
                <a:sym typeface="Fira Sans Light"/>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Fira Sans Light"/>
                <a:ea typeface="Fira Sans Light"/>
                <a:cs typeface="Fira Sans Light"/>
                <a:sym typeface="Fira Sans Light"/>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Fira Sans Light"/>
                <a:ea typeface="Fira Sans Light"/>
                <a:cs typeface="Fira Sans Light"/>
                <a:sym typeface="Fira Sans Light"/>
              </a:defRPr>
            </a:lvl9pPr>
          </a:lstStyle>
          <a:p>
            <a:pPr indent="0" lvl="0" marL="0" rtl="0" algn="r">
              <a:spcBef>
                <a:spcPts val="0"/>
              </a:spcBef>
              <a:spcAft>
                <a:spcPts val="0"/>
              </a:spcAft>
              <a:buNone/>
            </a:pPr>
            <a:fld id="{00000000-1234-1234-1234-123412341234}" type="slidenum">
              <a:rPr lang="en-US"/>
              <a:t>‹#›</a:t>
            </a:fld>
            <a:endParaRPr/>
          </a:p>
        </p:txBody>
      </p:sp>
      <p:sp>
        <p:nvSpPr>
          <p:cNvPr id="13" name="Google Shape;13;p4"/>
          <p:cNvSpPr txBox="1"/>
          <p:nvPr/>
        </p:nvSpPr>
        <p:spPr>
          <a:xfrm>
            <a:off x="1524000" y="2090040"/>
            <a:ext cx="9144000"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0" i="0" lang="en-US" sz="2800" u="none" cap="none" strike="noStrike">
                <a:solidFill>
                  <a:schemeClr val="dk1"/>
                </a:solidFill>
                <a:latin typeface="Fira Sans"/>
                <a:ea typeface="Fira Sans"/>
                <a:cs typeface="Fira Sans"/>
                <a:sym typeface="Fira Sans"/>
              </a:rPr>
              <a:t>11-411/11-611 Natural Language Processing</a:t>
            </a:r>
            <a:endParaRPr b="0" i="0" sz="1400" u="none" cap="none" strike="noStrike">
              <a:solidFill>
                <a:srgbClr val="000000"/>
              </a:solidFill>
              <a:latin typeface="Arial"/>
              <a:ea typeface="Arial"/>
              <a:cs typeface="Arial"/>
              <a:sym typeface="Arial"/>
            </a:endParaRPr>
          </a:p>
        </p:txBody>
      </p:sp>
      <p:pic>
        <p:nvPicPr>
          <p:cNvPr descr="A picture containing logo&#10;&#10;Description automatically generated" id="14" name="Google Shape;14;p4"/>
          <p:cNvPicPr preferRelativeResize="0"/>
          <p:nvPr/>
        </p:nvPicPr>
        <p:blipFill rotWithShape="1">
          <a:blip r:embed="rId2">
            <a:alphaModFix/>
          </a:blip>
          <a:srcRect b="0" l="0" r="0" t="0"/>
          <a:stretch/>
        </p:blipFill>
        <p:spPr>
          <a:xfrm>
            <a:off x="1524000" y="544071"/>
            <a:ext cx="3828585" cy="1453893"/>
          </a:xfrm>
          <a:prstGeom prst="rect">
            <a:avLst/>
          </a:prstGeom>
          <a:noFill/>
          <a:ln>
            <a:noFill/>
          </a:ln>
        </p:spPr>
      </p:pic>
      <p:cxnSp>
        <p:nvCxnSpPr>
          <p:cNvPr id="15" name="Google Shape;15;p4"/>
          <p:cNvCxnSpPr/>
          <p:nvPr/>
        </p:nvCxnSpPr>
        <p:spPr>
          <a:xfrm>
            <a:off x="1524000" y="3769113"/>
            <a:ext cx="9144000" cy="0"/>
          </a:xfrm>
          <a:prstGeom prst="straightConnector1">
            <a:avLst/>
          </a:prstGeom>
          <a:noFill/>
          <a:ln cap="flat" cmpd="sng" w="28575">
            <a:solidFill>
              <a:srgbClr val="C55A11"/>
            </a:solidFill>
            <a:prstDash val="solid"/>
            <a:miter lim="800000"/>
            <a:headEnd len="sm" w="sm" type="none"/>
            <a:tailEnd len="sm" w="sm" type="none"/>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3" name="Shape 53"/>
        <p:cNvGrpSpPr/>
        <p:nvPr/>
      </p:nvGrpSpPr>
      <p:grpSpPr>
        <a:xfrm>
          <a:off x="0" y="0"/>
          <a:ext cx="0" cy="0"/>
          <a:chOff x="0" y="0"/>
          <a:chExt cx="0" cy="0"/>
        </a:xfrm>
      </p:grpSpPr>
      <p:sp>
        <p:nvSpPr>
          <p:cNvPr id="54" name="Google Shape;54;p13"/>
          <p:cNvSpPr txBox="1"/>
          <p:nvPr>
            <p:ph type="title"/>
          </p:nvPr>
        </p:nvSpPr>
        <p:spPr>
          <a:xfrm>
            <a:off x="838200" y="365126"/>
            <a:ext cx="10515600" cy="809470"/>
          </a:xfrm>
          <a:prstGeom prst="rect">
            <a:avLst/>
          </a:prstGeom>
          <a:solidFill>
            <a:srgbClr val="595959"/>
          </a:solid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5" name="Google Shape;55;p13"/>
          <p:cNvSpPr txBox="1"/>
          <p:nvPr>
            <p:ph idx="1" type="body"/>
          </p:nvPr>
        </p:nvSpPr>
        <p:spPr>
          <a:xfrm rot="5400000">
            <a:off x="3672874" y="-1503962"/>
            <a:ext cx="4846251"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 name="Google Shape;56;p13"/>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7" name="Google Shape;57;p13"/>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8" name="Google Shape;58;p1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Fira Sans Light"/>
                <a:ea typeface="Fira Sans Light"/>
                <a:cs typeface="Fira Sans Light"/>
                <a:sym typeface="Fira Sans Light"/>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Fira Sans Light"/>
                <a:ea typeface="Fira Sans Light"/>
                <a:cs typeface="Fira Sans Light"/>
                <a:sym typeface="Fira Sans Light"/>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Fira Sans Light"/>
                <a:ea typeface="Fira Sans Light"/>
                <a:cs typeface="Fira Sans Light"/>
                <a:sym typeface="Fira Sans Light"/>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Fira Sans Light"/>
                <a:ea typeface="Fira Sans Light"/>
                <a:cs typeface="Fira Sans Light"/>
                <a:sym typeface="Fira Sans Light"/>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Fira Sans Light"/>
                <a:ea typeface="Fira Sans Light"/>
                <a:cs typeface="Fira Sans Light"/>
                <a:sym typeface="Fira Sans Light"/>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Fira Sans Light"/>
                <a:ea typeface="Fira Sans Light"/>
                <a:cs typeface="Fira Sans Light"/>
                <a:sym typeface="Fira Sans Light"/>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Fira Sans Light"/>
                <a:ea typeface="Fira Sans Light"/>
                <a:cs typeface="Fira Sans Light"/>
                <a:sym typeface="Fira Sans Light"/>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Fira Sans Light"/>
                <a:ea typeface="Fira Sans Light"/>
                <a:cs typeface="Fira Sans Light"/>
                <a:sym typeface="Fira Sans Light"/>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Fira Sans Light"/>
                <a:ea typeface="Fira Sans Light"/>
                <a:cs typeface="Fira Sans Light"/>
                <a:sym typeface="Fira Sans Light"/>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9" name="Shape 59"/>
        <p:cNvGrpSpPr/>
        <p:nvPr/>
      </p:nvGrpSpPr>
      <p:grpSpPr>
        <a:xfrm>
          <a:off x="0" y="0"/>
          <a:ext cx="0" cy="0"/>
          <a:chOff x="0" y="0"/>
          <a:chExt cx="0" cy="0"/>
        </a:xfrm>
      </p:grpSpPr>
      <p:sp>
        <p:nvSpPr>
          <p:cNvPr id="60" name="Google Shape;60;p14"/>
          <p:cNvSpPr txBox="1"/>
          <p:nvPr>
            <p:ph type="title"/>
          </p:nvPr>
        </p:nvSpPr>
        <p:spPr>
          <a:xfrm rot="5400000">
            <a:off x="7133431" y="1956594"/>
            <a:ext cx="5811838" cy="2628900"/>
          </a:xfrm>
          <a:prstGeom prst="rect">
            <a:avLst/>
          </a:prstGeom>
          <a:solidFill>
            <a:srgbClr val="595959"/>
          </a:solid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 name="Google Shape;61;p14"/>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2" name="Google Shape;62;p14"/>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63" name="Google Shape;63;p14"/>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64" name="Google Shape;64;p1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Fira Sans Light"/>
                <a:ea typeface="Fira Sans Light"/>
                <a:cs typeface="Fira Sans Light"/>
                <a:sym typeface="Fira Sans Light"/>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Fira Sans Light"/>
                <a:ea typeface="Fira Sans Light"/>
                <a:cs typeface="Fira Sans Light"/>
                <a:sym typeface="Fira Sans Light"/>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Fira Sans Light"/>
                <a:ea typeface="Fira Sans Light"/>
                <a:cs typeface="Fira Sans Light"/>
                <a:sym typeface="Fira Sans Light"/>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Fira Sans Light"/>
                <a:ea typeface="Fira Sans Light"/>
                <a:cs typeface="Fira Sans Light"/>
                <a:sym typeface="Fira Sans Light"/>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Fira Sans Light"/>
                <a:ea typeface="Fira Sans Light"/>
                <a:cs typeface="Fira Sans Light"/>
                <a:sym typeface="Fira Sans Light"/>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Fira Sans Light"/>
                <a:ea typeface="Fira Sans Light"/>
                <a:cs typeface="Fira Sans Light"/>
                <a:sym typeface="Fira Sans Light"/>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Fira Sans Light"/>
                <a:ea typeface="Fira Sans Light"/>
                <a:cs typeface="Fira Sans Light"/>
                <a:sym typeface="Fira Sans Light"/>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Fira Sans Light"/>
                <a:ea typeface="Fira Sans Light"/>
                <a:cs typeface="Fira Sans Light"/>
                <a:sym typeface="Fira Sans Light"/>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Fira Sans Light"/>
                <a:ea typeface="Fira Sans Light"/>
                <a:cs typeface="Fira Sans Light"/>
                <a:sym typeface="Fira Sans Light"/>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6" name="Shape 16"/>
        <p:cNvGrpSpPr/>
        <p:nvPr/>
      </p:nvGrpSpPr>
      <p:grpSpPr>
        <a:xfrm>
          <a:off x="0" y="0"/>
          <a:ext cx="0" cy="0"/>
          <a:chOff x="0" y="0"/>
          <a:chExt cx="0" cy="0"/>
        </a:xfrm>
      </p:grpSpPr>
      <p:sp>
        <p:nvSpPr>
          <p:cNvPr id="17" name="Google Shape;17;p5"/>
          <p:cNvSpPr txBox="1"/>
          <p:nvPr>
            <p:ph type="title"/>
          </p:nvPr>
        </p:nvSpPr>
        <p:spPr>
          <a:xfrm>
            <a:off x="838200" y="365126"/>
            <a:ext cx="10515600" cy="906114"/>
          </a:xfrm>
          <a:prstGeom prst="rect">
            <a:avLst/>
          </a:prstGeom>
          <a:solidFill>
            <a:srgbClr val="595959"/>
          </a:solid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3200"/>
              <a:buFont typeface="Fira Sans"/>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 name="Google Shape;18;p5"/>
          <p:cNvSpPr txBox="1"/>
          <p:nvPr>
            <p:ph idx="1" type="body"/>
          </p:nvPr>
        </p:nvSpPr>
        <p:spPr>
          <a:xfrm>
            <a:off x="838200" y="1442224"/>
            <a:ext cx="10515600" cy="4734739"/>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 name="Google Shape;19;p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Fira Sans Light"/>
                <a:ea typeface="Fira Sans Light"/>
                <a:cs typeface="Fira Sans Light"/>
                <a:sym typeface="Fira Sans Light"/>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Fira Sans Light"/>
                <a:ea typeface="Fira Sans Light"/>
                <a:cs typeface="Fira Sans Light"/>
                <a:sym typeface="Fira Sans Light"/>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Fira Sans Light"/>
                <a:ea typeface="Fira Sans Light"/>
                <a:cs typeface="Fira Sans Light"/>
                <a:sym typeface="Fira Sans Light"/>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Fira Sans Light"/>
                <a:ea typeface="Fira Sans Light"/>
                <a:cs typeface="Fira Sans Light"/>
                <a:sym typeface="Fira Sans Light"/>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Fira Sans Light"/>
                <a:ea typeface="Fira Sans Light"/>
                <a:cs typeface="Fira Sans Light"/>
                <a:sym typeface="Fira Sans Light"/>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Fira Sans Light"/>
                <a:ea typeface="Fira Sans Light"/>
                <a:cs typeface="Fira Sans Light"/>
                <a:sym typeface="Fira Sans Light"/>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Fira Sans Light"/>
                <a:ea typeface="Fira Sans Light"/>
                <a:cs typeface="Fira Sans Light"/>
                <a:sym typeface="Fira Sans Light"/>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Fira Sans Light"/>
                <a:ea typeface="Fira Sans Light"/>
                <a:cs typeface="Fira Sans Light"/>
                <a:sym typeface="Fira Sans Light"/>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Fira Sans Light"/>
                <a:ea typeface="Fira Sans Light"/>
                <a:cs typeface="Fira Sans Light"/>
                <a:sym typeface="Fira Sans Light"/>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20" name="Shape 20"/>
        <p:cNvGrpSpPr/>
        <p:nvPr/>
      </p:nvGrpSpPr>
      <p:grpSpPr>
        <a:xfrm>
          <a:off x="0" y="0"/>
          <a:ext cx="0" cy="0"/>
          <a:chOff x="0" y="0"/>
          <a:chExt cx="0" cy="0"/>
        </a:xfrm>
      </p:grpSpPr>
      <p:sp>
        <p:nvSpPr>
          <p:cNvPr id="21" name="Google Shape;21;p6"/>
          <p:cNvSpPr txBox="1"/>
          <p:nvPr>
            <p:ph type="title"/>
          </p:nvPr>
        </p:nvSpPr>
        <p:spPr>
          <a:xfrm>
            <a:off x="831850" y="1709739"/>
            <a:ext cx="10515600" cy="2059374"/>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Fira Sans"/>
              <a:buNone/>
              <a:defRPr sz="320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 name="Google Shape;22;p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Fira Sans Light"/>
                <a:ea typeface="Fira Sans Light"/>
                <a:cs typeface="Fira Sans Light"/>
                <a:sym typeface="Fira Sans Light"/>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Fira Sans Light"/>
                <a:ea typeface="Fira Sans Light"/>
                <a:cs typeface="Fira Sans Light"/>
                <a:sym typeface="Fira Sans Light"/>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Fira Sans Light"/>
                <a:ea typeface="Fira Sans Light"/>
                <a:cs typeface="Fira Sans Light"/>
                <a:sym typeface="Fira Sans Light"/>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Fira Sans Light"/>
                <a:ea typeface="Fira Sans Light"/>
                <a:cs typeface="Fira Sans Light"/>
                <a:sym typeface="Fira Sans Light"/>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Fira Sans Light"/>
                <a:ea typeface="Fira Sans Light"/>
                <a:cs typeface="Fira Sans Light"/>
                <a:sym typeface="Fira Sans Light"/>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Fira Sans Light"/>
                <a:ea typeface="Fira Sans Light"/>
                <a:cs typeface="Fira Sans Light"/>
                <a:sym typeface="Fira Sans Light"/>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Fira Sans Light"/>
                <a:ea typeface="Fira Sans Light"/>
                <a:cs typeface="Fira Sans Light"/>
                <a:sym typeface="Fira Sans Light"/>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Fira Sans Light"/>
                <a:ea typeface="Fira Sans Light"/>
                <a:cs typeface="Fira Sans Light"/>
                <a:sym typeface="Fira Sans Light"/>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Fira Sans Light"/>
                <a:ea typeface="Fira Sans Light"/>
                <a:cs typeface="Fira Sans Light"/>
                <a:sym typeface="Fira Sans Light"/>
              </a:defRPr>
            </a:lvl9pPr>
          </a:lstStyle>
          <a:p>
            <a:pPr indent="0" lvl="0" marL="0" rtl="0" algn="r">
              <a:spcBef>
                <a:spcPts val="0"/>
              </a:spcBef>
              <a:spcAft>
                <a:spcPts val="0"/>
              </a:spcAft>
              <a:buNone/>
            </a:pPr>
            <a:fld id="{00000000-1234-1234-1234-123412341234}" type="slidenum">
              <a:rPr lang="en-US"/>
              <a:t>‹#›</a:t>
            </a:fld>
            <a:endParaRPr/>
          </a:p>
        </p:txBody>
      </p:sp>
      <p:cxnSp>
        <p:nvCxnSpPr>
          <p:cNvPr id="23" name="Google Shape;23;p6"/>
          <p:cNvCxnSpPr/>
          <p:nvPr/>
        </p:nvCxnSpPr>
        <p:spPr>
          <a:xfrm>
            <a:off x="831850" y="3769113"/>
            <a:ext cx="10515600" cy="0"/>
          </a:xfrm>
          <a:prstGeom prst="straightConnector1">
            <a:avLst/>
          </a:prstGeom>
          <a:noFill/>
          <a:ln cap="flat" cmpd="sng" w="28575">
            <a:solidFill>
              <a:srgbClr val="C55A11"/>
            </a:solidFill>
            <a:prstDash val="solid"/>
            <a:miter lim="800000"/>
            <a:headEnd len="sm" w="sm" type="none"/>
            <a:tailEnd len="sm" w="sm" type="none"/>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4" name="Shape 24"/>
        <p:cNvGrpSpPr/>
        <p:nvPr/>
      </p:nvGrpSpPr>
      <p:grpSpPr>
        <a:xfrm>
          <a:off x="0" y="0"/>
          <a:ext cx="0" cy="0"/>
          <a:chOff x="0" y="0"/>
          <a:chExt cx="0" cy="0"/>
        </a:xfrm>
      </p:grpSpPr>
      <p:sp>
        <p:nvSpPr>
          <p:cNvPr id="25" name="Google Shape;25;p8"/>
          <p:cNvSpPr txBox="1"/>
          <p:nvPr>
            <p:ph type="title"/>
          </p:nvPr>
        </p:nvSpPr>
        <p:spPr>
          <a:xfrm>
            <a:off x="839788" y="365126"/>
            <a:ext cx="10515600" cy="683090"/>
          </a:xfrm>
          <a:prstGeom prst="rect">
            <a:avLst/>
          </a:prstGeom>
          <a:solidFill>
            <a:srgbClr val="595959"/>
          </a:solid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8"/>
          <p:cNvSpPr txBox="1"/>
          <p:nvPr>
            <p:ph idx="1" type="body"/>
          </p:nvPr>
        </p:nvSpPr>
        <p:spPr>
          <a:xfrm>
            <a:off x="862014" y="1205378"/>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 name="Google Shape;27;p8"/>
          <p:cNvSpPr txBox="1"/>
          <p:nvPr>
            <p:ph idx="2" type="body"/>
          </p:nvPr>
        </p:nvSpPr>
        <p:spPr>
          <a:xfrm>
            <a:off x="839788" y="2186452"/>
            <a:ext cx="5157787" cy="4003211"/>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8" name="Google Shape;28;p8"/>
          <p:cNvSpPr txBox="1"/>
          <p:nvPr>
            <p:ph idx="3" type="body"/>
          </p:nvPr>
        </p:nvSpPr>
        <p:spPr>
          <a:xfrm>
            <a:off x="6146798" y="121490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9" name="Google Shape;29;p8"/>
          <p:cNvSpPr txBox="1"/>
          <p:nvPr>
            <p:ph idx="4" type="body"/>
          </p:nvPr>
        </p:nvSpPr>
        <p:spPr>
          <a:xfrm>
            <a:off x="6172200" y="2205502"/>
            <a:ext cx="5183188" cy="3984161"/>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 name="Google Shape;30;p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Fira Sans Light"/>
                <a:ea typeface="Fira Sans Light"/>
                <a:cs typeface="Fira Sans Light"/>
                <a:sym typeface="Fira Sans Light"/>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Fira Sans Light"/>
                <a:ea typeface="Fira Sans Light"/>
                <a:cs typeface="Fira Sans Light"/>
                <a:sym typeface="Fira Sans Light"/>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Fira Sans Light"/>
                <a:ea typeface="Fira Sans Light"/>
                <a:cs typeface="Fira Sans Light"/>
                <a:sym typeface="Fira Sans Light"/>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Fira Sans Light"/>
                <a:ea typeface="Fira Sans Light"/>
                <a:cs typeface="Fira Sans Light"/>
                <a:sym typeface="Fira Sans Light"/>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Fira Sans Light"/>
                <a:ea typeface="Fira Sans Light"/>
                <a:cs typeface="Fira Sans Light"/>
                <a:sym typeface="Fira Sans Light"/>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Fira Sans Light"/>
                <a:ea typeface="Fira Sans Light"/>
                <a:cs typeface="Fira Sans Light"/>
                <a:sym typeface="Fira Sans Light"/>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Fira Sans Light"/>
                <a:ea typeface="Fira Sans Light"/>
                <a:cs typeface="Fira Sans Light"/>
                <a:sym typeface="Fira Sans Light"/>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Fira Sans Light"/>
                <a:ea typeface="Fira Sans Light"/>
                <a:cs typeface="Fira Sans Light"/>
                <a:sym typeface="Fira Sans Light"/>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Fira Sans Light"/>
                <a:ea typeface="Fira Sans Light"/>
                <a:cs typeface="Fira Sans Light"/>
                <a:sym typeface="Fira Sans Light"/>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 name="Shape 31"/>
        <p:cNvGrpSpPr/>
        <p:nvPr/>
      </p:nvGrpSpPr>
      <p:grpSpPr>
        <a:xfrm>
          <a:off x="0" y="0"/>
          <a:ext cx="0" cy="0"/>
          <a:chOff x="0" y="0"/>
          <a:chExt cx="0" cy="0"/>
        </a:xfrm>
      </p:grpSpPr>
      <p:sp>
        <p:nvSpPr>
          <p:cNvPr id="32" name="Google Shape;32;p9"/>
          <p:cNvSpPr txBox="1"/>
          <p:nvPr>
            <p:ph type="title"/>
          </p:nvPr>
        </p:nvSpPr>
        <p:spPr>
          <a:xfrm>
            <a:off x="838200" y="365126"/>
            <a:ext cx="10515600" cy="787168"/>
          </a:xfrm>
          <a:prstGeom prst="rect">
            <a:avLst/>
          </a:prstGeom>
          <a:solidFill>
            <a:srgbClr val="595959"/>
          </a:solid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 name="Google Shape;33;p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Fira Sans Light"/>
                <a:ea typeface="Fira Sans Light"/>
                <a:cs typeface="Fira Sans Light"/>
                <a:sym typeface="Fira Sans Light"/>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Fira Sans Light"/>
                <a:ea typeface="Fira Sans Light"/>
                <a:cs typeface="Fira Sans Light"/>
                <a:sym typeface="Fira Sans Light"/>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Fira Sans Light"/>
                <a:ea typeface="Fira Sans Light"/>
                <a:cs typeface="Fira Sans Light"/>
                <a:sym typeface="Fira Sans Light"/>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Fira Sans Light"/>
                <a:ea typeface="Fira Sans Light"/>
                <a:cs typeface="Fira Sans Light"/>
                <a:sym typeface="Fira Sans Light"/>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Fira Sans Light"/>
                <a:ea typeface="Fira Sans Light"/>
                <a:cs typeface="Fira Sans Light"/>
                <a:sym typeface="Fira Sans Light"/>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Fira Sans Light"/>
                <a:ea typeface="Fira Sans Light"/>
                <a:cs typeface="Fira Sans Light"/>
                <a:sym typeface="Fira Sans Light"/>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Fira Sans Light"/>
                <a:ea typeface="Fira Sans Light"/>
                <a:cs typeface="Fira Sans Light"/>
                <a:sym typeface="Fira Sans Light"/>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Fira Sans Light"/>
                <a:ea typeface="Fira Sans Light"/>
                <a:cs typeface="Fira Sans Light"/>
                <a:sym typeface="Fira Sans Light"/>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Fira Sans Light"/>
                <a:ea typeface="Fira Sans Light"/>
                <a:cs typeface="Fira Sans Light"/>
                <a:sym typeface="Fira Sans Light"/>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4" name="Shape 34"/>
        <p:cNvGrpSpPr/>
        <p:nvPr/>
      </p:nvGrpSpPr>
      <p:grpSpPr>
        <a:xfrm>
          <a:off x="0" y="0"/>
          <a:ext cx="0" cy="0"/>
          <a:chOff x="0" y="0"/>
          <a:chExt cx="0" cy="0"/>
        </a:xfrm>
      </p:grpSpPr>
      <p:sp>
        <p:nvSpPr>
          <p:cNvPr id="35" name="Google Shape;35;p10"/>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36" name="Google Shape;36;p10"/>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37" name="Google Shape;37;p1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Fira Sans Light"/>
                <a:ea typeface="Fira Sans Light"/>
                <a:cs typeface="Fira Sans Light"/>
                <a:sym typeface="Fira Sans Light"/>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Fira Sans Light"/>
                <a:ea typeface="Fira Sans Light"/>
                <a:cs typeface="Fira Sans Light"/>
                <a:sym typeface="Fira Sans Light"/>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Fira Sans Light"/>
                <a:ea typeface="Fira Sans Light"/>
                <a:cs typeface="Fira Sans Light"/>
                <a:sym typeface="Fira Sans Light"/>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Fira Sans Light"/>
                <a:ea typeface="Fira Sans Light"/>
                <a:cs typeface="Fira Sans Light"/>
                <a:sym typeface="Fira Sans Light"/>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Fira Sans Light"/>
                <a:ea typeface="Fira Sans Light"/>
                <a:cs typeface="Fira Sans Light"/>
                <a:sym typeface="Fira Sans Light"/>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Fira Sans Light"/>
                <a:ea typeface="Fira Sans Light"/>
                <a:cs typeface="Fira Sans Light"/>
                <a:sym typeface="Fira Sans Light"/>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Fira Sans Light"/>
                <a:ea typeface="Fira Sans Light"/>
                <a:cs typeface="Fira Sans Light"/>
                <a:sym typeface="Fira Sans Light"/>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Fira Sans Light"/>
                <a:ea typeface="Fira Sans Light"/>
                <a:cs typeface="Fira Sans Light"/>
                <a:sym typeface="Fira Sans Light"/>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Fira Sans Light"/>
                <a:ea typeface="Fira Sans Light"/>
                <a:cs typeface="Fira Sans Light"/>
                <a:sym typeface="Fira Sans Light"/>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8" name="Shape 38"/>
        <p:cNvGrpSpPr/>
        <p:nvPr/>
      </p:nvGrpSpPr>
      <p:grpSpPr>
        <a:xfrm>
          <a:off x="0" y="0"/>
          <a:ext cx="0" cy="0"/>
          <a:chOff x="0" y="0"/>
          <a:chExt cx="0" cy="0"/>
        </a:xfrm>
      </p:grpSpPr>
      <p:sp>
        <p:nvSpPr>
          <p:cNvPr id="39" name="Google Shape;39;p7"/>
          <p:cNvSpPr txBox="1"/>
          <p:nvPr>
            <p:ph type="title"/>
          </p:nvPr>
        </p:nvSpPr>
        <p:spPr>
          <a:xfrm>
            <a:off x="838200" y="365125"/>
            <a:ext cx="10515600" cy="839207"/>
          </a:xfrm>
          <a:prstGeom prst="rect">
            <a:avLst/>
          </a:prstGeom>
          <a:solidFill>
            <a:srgbClr val="595959"/>
          </a:solid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0" name="Google Shape;40;p7"/>
          <p:cNvSpPr txBox="1"/>
          <p:nvPr>
            <p:ph idx="1" type="body"/>
          </p:nvPr>
        </p:nvSpPr>
        <p:spPr>
          <a:xfrm>
            <a:off x="838200" y="1479395"/>
            <a:ext cx="5181600" cy="469756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 name="Google Shape;41;p7"/>
          <p:cNvSpPr txBox="1"/>
          <p:nvPr>
            <p:ph idx="2" type="body"/>
          </p:nvPr>
        </p:nvSpPr>
        <p:spPr>
          <a:xfrm>
            <a:off x="6172200" y="1479395"/>
            <a:ext cx="5181600" cy="469756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 name="Google Shape;42;p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Fira Sans Light"/>
                <a:ea typeface="Fira Sans Light"/>
                <a:cs typeface="Fira Sans Light"/>
                <a:sym typeface="Fira Sans Light"/>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Fira Sans Light"/>
                <a:ea typeface="Fira Sans Light"/>
                <a:cs typeface="Fira Sans Light"/>
                <a:sym typeface="Fira Sans Light"/>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Fira Sans Light"/>
                <a:ea typeface="Fira Sans Light"/>
                <a:cs typeface="Fira Sans Light"/>
                <a:sym typeface="Fira Sans Light"/>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Fira Sans Light"/>
                <a:ea typeface="Fira Sans Light"/>
                <a:cs typeface="Fira Sans Light"/>
                <a:sym typeface="Fira Sans Light"/>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Fira Sans Light"/>
                <a:ea typeface="Fira Sans Light"/>
                <a:cs typeface="Fira Sans Light"/>
                <a:sym typeface="Fira Sans Light"/>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Fira Sans Light"/>
                <a:ea typeface="Fira Sans Light"/>
                <a:cs typeface="Fira Sans Light"/>
                <a:sym typeface="Fira Sans Light"/>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Fira Sans Light"/>
                <a:ea typeface="Fira Sans Light"/>
                <a:cs typeface="Fira Sans Light"/>
                <a:sym typeface="Fira Sans Light"/>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Fira Sans Light"/>
                <a:ea typeface="Fira Sans Light"/>
                <a:cs typeface="Fira Sans Light"/>
                <a:sym typeface="Fira Sans Light"/>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Fira Sans Light"/>
                <a:ea typeface="Fira Sans Light"/>
                <a:cs typeface="Fira Sans Light"/>
                <a:sym typeface="Fira Sans Light"/>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3" name="Shape 43"/>
        <p:cNvGrpSpPr/>
        <p:nvPr/>
      </p:nvGrpSpPr>
      <p:grpSpPr>
        <a:xfrm>
          <a:off x="0" y="0"/>
          <a:ext cx="0" cy="0"/>
          <a:chOff x="0" y="0"/>
          <a:chExt cx="0" cy="0"/>
        </a:xfrm>
      </p:grpSpPr>
      <p:sp>
        <p:nvSpPr>
          <p:cNvPr id="44" name="Google Shape;44;p11"/>
          <p:cNvSpPr txBox="1"/>
          <p:nvPr>
            <p:ph type="title"/>
          </p:nvPr>
        </p:nvSpPr>
        <p:spPr>
          <a:xfrm>
            <a:off x="839788" y="457200"/>
            <a:ext cx="3932237" cy="1393902"/>
          </a:xfrm>
          <a:prstGeom prst="rect">
            <a:avLst/>
          </a:prstGeom>
          <a:solidFill>
            <a:srgbClr val="595959"/>
          </a:solid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3200"/>
              <a:buFont typeface="Fira Sans"/>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5" name="Google Shape;45;p11"/>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6" name="Google Shape;46;p11"/>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7" name="Google Shape;47;p1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Fira Sans Light"/>
                <a:ea typeface="Fira Sans Light"/>
                <a:cs typeface="Fira Sans Light"/>
                <a:sym typeface="Fira Sans Light"/>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Fira Sans Light"/>
                <a:ea typeface="Fira Sans Light"/>
                <a:cs typeface="Fira Sans Light"/>
                <a:sym typeface="Fira Sans Light"/>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Fira Sans Light"/>
                <a:ea typeface="Fira Sans Light"/>
                <a:cs typeface="Fira Sans Light"/>
                <a:sym typeface="Fira Sans Light"/>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Fira Sans Light"/>
                <a:ea typeface="Fira Sans Light"/>
                <a:cs typeface="Fira Sans Light"/>
                <a:sym typeface="Fira Sans Light"/>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Fira Sans Light"/>
                <a:ea typeface="Fira Sans Light"/>
                <a:cs typeface="Fira Sans Light"/>
                <a:sym typeface="Fira Sans Light"/>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Fira Sans Light"/>
                <a:ea typeface="Fira Sans Light"/>
                <a:cs typeface="Fira Sans Light"/>
                <a:sym typeface="Fira Sans Light"/>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Fira Sans Light"/>
                <a:ea typeface="Fira Sans Light"/>
                <a:cs typeface="Fira Sans Light"/>
                <a:sym typeface="Fira Sans Light"/>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Fira Sans Light"/>
                <a:ea typeface="Fira Sans Light"/>
                <a:cs typeface="Fira Sans Light"/>
                <a:sym typeface="Fira Sans Light"/>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Fira Sans Light"/>
                <a:ea typeface="Fira Sans Light"/>
                <a:cs typeface="Fira Sans Light"/>
                <a:sym typeface="Fira Sans Light"/>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8" name="Shape 48"/>
        <p:cNvGrpSpPr/>
        <p:nvPr/>
      </p:nvGrpSpPr>
      <p:grpSpPr>
        <a:xfrm>
          <a:off x="0" y="0"/>
          <a:ext cx="0" cy="0"/>
          <a:chOff x="0" y="0"/>
          <a:chExt cx="0" cy="0"/>
        </a:xfrm>
      </p:grpSpPr>
      <p:sp>
        <p:nvSpPr>
          <p:cNvPr id="49" name="Google Shape;49;p12"/>
          <p:cNvSpPr txBox="1"/>
          <p:nvPr>
            <p:ph type="title"/>
          </p:nvPr>
        </p:nvSpPr>
        <p:spPr>
          <a:xfrm>
            <a:off x="839788" y="457200"/>
            <a:ext cx="3932237" cy="1600200"/>
          </a:xfrm>
          <a:prstGeom prst="rect">
            <a:avLst/>
          </a:prstGeom>
          <a:solidFill>
            <a:srgbClr val="595959"/>
          </a:solid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3200"/>
              <a:buFont typeface="Fira Sans"/>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0" name="Google Shape;50;p12"/>
          <p:cNvSpPr/>
          <p:nvPr>
            <p:ph idx="2" type="pic"/>
          </p:nvPr>
        </p:nvSpPr>
        <p:spPr>
          <a:xfrm>
            <a:off x="5183188" y="987425"/>
            <a:ext cx="6172200" cy="4873625"/>
          </a:xfrm>
          <a:prstGeom prst="rect">
            <a:avLst/>
          </a:prstGeom>
          <a:noFill/>
          <a:ln>
            <a:noFill/>
          </a:ln>
        </p:spPr>
      </p:sp>
      <p:sp>
        <p:nvSpPr>
          <p:cNvPr id="51" name="Google Shape;51;p12"/>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2" name="Google Shape;52;p1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Fira Sans Light"/>
                <a:ea typeface="Fira Sans Light"/>
                <a:cs typeface="Fira Sans Light"/>
                <a:sym typeface="Fira Sans Light"/>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Fira Sans Light"/>
                <a:ea typeface="Fira Sans Light"/>
                <a:cs typeface="Fira Sans Light"/>
                <a:sym typeface="Fira Sans Light"/>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Fira Sans Light"/>
                <a:ea typeface="Fira Sans Light"/>
                <a:cs typeface="Fira Sans Light"/>
                <a:sym typeface="Fira Sans Light"/>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Fira Sans Light"/>
                <a:ea typeface="Fira Sans Light"/>
                <a:cs typeface="Fira Sans Light"/>
                <a:sym typeface="Fira Sans Light"/>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Fira Sans Light"/>
                <a:ea typeface="Fira Sans Light"/>
                <a:cs typeface="Fira Sans Light"/>
                <a:sym typeface="Fira Sans Light"/>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Fira Sans Light"/>
                <a:ea typeface="Fira Sans Light"/>
                <a:cs typeface="Fira Sans Light"/>
                <a:sym typeface="Fira Sans Light"/>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Fira Sans Light"/>
                <a:ea typeface="Fira Sans Light"/>
                <a:cs typeface="Fira Sans Light"/>
                <a:sym typeface="Fira Sans Light"/>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Fira Sans Light"/>
                <a:ea typeface="Fira Sans Light"/>
                <a:cs typeface="Fira Sans Light"/>
                <a:sym typeface="Fira Sans Light"/>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Fira Sans Light"/>
                <a:ea typeface="Fira Sans Light"/>
                <a:cs typeface="Fira Sans Light"/>
                <a:sym typeface="Fira Sans Light"/>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3"/>
          <p:cNvSpPr txBox="1"/>
          <p:nvPr>
            <p:ph type="title"/>
          </p:nvPr>
        </p:nvSpPr>
        <p:spPr>
          <a:xfrm>
            <a:off x="838200" y="365126"/>
            <a:ext cx="10515600" cy="809470"/>
          </a:xfrm>
          <a:prstGeom prst="rect">
            <a:avLst/>
          </a:prstGeom>
          <a:solidFill>
            <a:srgbClr val="595959"/>
          </a:solid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lt1"/>
              </a:buClr>
              <a:buSzPts val="3200"/>
              <a:buFont typeface="Fira Sans"/>
              <a:buNone/>
              <a:defRPr b="0" i="0" sz="3200" u="none" cap="none" strike="noStrike">
                <a:solidFill>
                  <a:schemeClr val="lt1"/>
                </a:solidFill>
                <a:latin typeface="Fira Sans"/>
                <a:ea typeface="Fira Sans"/>
                <a:cs typeface="Fira Sans"/>
                <a:sym typeface="Fira Sans"/>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 name="Google Shape;7;p3"/>
          <p:cNvSpPr txBox="1"/>
          <p:nvPr>
            <p:ph idx="1" type="body"/>
          </p:nvPr>
        </p:nvSpPr>
        <p:spPr>
          <a:xfrm>
            <a:off x="838200" y="1330712"/>
            <a:ext cx="10515600" cy="4846251"/>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Fira Sans Light"/>
                <a:ea typeface="Fira Sans Light"/>
                <a:cs typeface="Fira Sans Light"/>
                <a:sym typeface="Fira Sans Light"/>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Fira Sans Light"/>
                <a:ea typeface="Fira Sans Light"/>
                <a:cs typeface="Fira Sans Light"/>
                <a:sym typeface="Fira Sans Light"/>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Fira Sans Light"/>
                <a:ea typeface="Fira Sans Light"/>
                <a:cs typeface="Fira Sans Light"/>
                <a:sym typeface="Fira Sans Light"/>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Fira Sans Light"/>
                <a:ea typeface="Fira Sans Light"/>
                <a:cs typeface="Fira Sans Light"/>
                <a:sym typeface="Fira Sans Light"/>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Fira Sans Light"/>
                <a:ea typeface="Fira Sans Light"/>
                <a:cs typeface="Fira Sans Light"/>
                <a:sym typeface="Fira Sans Light"/>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 name="Google Shape;8;p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Fira Sans Light"/>
                <a:ea typeface="Fira Sans Light"/>
                <a:cs typeface="Fira Sans Light"/>
                <a:sym typeface="Fira Sans Light"/>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Fira Sans Light"/>
                <a:ea typeface="Fira Sans Light"/>
                <a:cs typeface="Fira Sans Light"/>
                <a:sym typeface="Fira Sans Light"/>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Fira Sans Light"/>
                <a:ea typeface="Fira Sans Light"/>
                <a:cs typeface="Fira Sans Light"/>
                <a:sym typeface="Fira Sans Light"/>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Fira Sans Light"/>
                <a:ea typeface="Fira Sans Light"/>
                <a:cs typeface="Fira Sans Light"/>
                <a:sym typeface="Fira Sans Light"/>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Fira Sans Light"/>
                <a:ea typeface="Fira Sans Light"/>
                <a:cs typeface="Fira Sans Light"/>
                <a:sym typeface="Fira Sans Light"/>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Fira Sans Light"/>
                <a:ea typeface="Fira Sans Light"/>
                <a:cs typeface="Fira Sans Light"/>
                <a:sym typeface="Fira Sans Light"/>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Fira Sans Light"/>
                <a:ea typeface="Fira Sans Light"/>
                <a:cs typeface="Fira Sans Light"/>
                <a:sym typeface="Fira Sans Light"/>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Fira Sans Light"/>
                <a:ea typeface="Fira Sans Light"/>
                <a:cs typeface="Fira Sans Light"/>
                <a:sym typeface="Fira Sans Light"/>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Fira Sans Light"/>
                <a:ea typeface="Fira Sans Light"/>
                <a:cs typeface="Fira Sans Light"/>
                <a:sym typeface="Fira Sans Light"/>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15.png"/><Relationship Id="rId4"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15.png"/><Relationship Id="rId4" Type="http://schemas.openxmlformats.org/officeDocument/2006/relationships/image" Target="../media/image1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image" Target="../media/image15.png"/><Relationship Id="rId4" Type="http://schemas.openxmlformats.org/officeDocument/2006/relationships/image" Target="../media/image1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 Id="rId3" Type="http://schemas.openxmlformats.org/officeDocument/2006/relationships/image" Target="../media/image15.png"/><Relationship Id="rId4" Type="http://schemas.openxmlformats.org/officeDocument/2006/relationships/image" Target="../media/image1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 Id="rId3" Type="http://schemas.openxmlformats.org/officeDocument/2006/relationships/image" Target="../media/image15.png"/><Relationship Id="rId4" Type="http://schemas.openxmlformats.org/officeDocument/2006/relationships/image" Target="../media/image1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2.xml"/><Relationship Id="rId3" Type="http://schemas.openxmlformats.org/officeDocument/2006/relationships/image" Target="../media/image1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3.xml"/><Relationship Id="rId3" Type="http://schemas.openxmlformats.org/officeDocument/2006/relationships/image" Target="../media/image1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4.xml"/><Relationship Id="rId3" Type="http://schemas.openxmlformats.org/officeDocument/2006/relationships/image" Target="../media/image4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5.xml"/><Relationship Id="rId3" Type="http://schemas.openxmlformats.org/officeDocument/2006/relationships/image" Target="../media/image2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6.xml"/><Relationship Id="rId3" Type="http://schemas.openxmlformats.org/officeDocument/2006/relationships/image" Target="../media/image2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7.xml"/><Relationship Id="rId3" Type="http://schemas.openxmlformats.org/officeDocument/2006/relationships/image" Target="../media/image2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8.xml"/><Relationship Id="rId3" Type="http://schemas.openxmlformats.org/officeDocument/2006/relationships/image" Target="../media/image2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9.xml"/><Relationship Id="rId3" Type="http://schemas.openxmlformats.org/officeDocument/2006/relationships/image" Target="../media/image2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0.xml"/><Relationship Id="rId3" Type="http://schemas.openxmlformats.org/officeDocument/2006/relationships/image" Target="../media/image2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1.xml"/><Relationship Id="rId3" Type="http://schemas.openxmlformats.org/officeDocument/2006/relationships/image" Target="../media/image2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2.xml"/><Relationship Id="rId3" Type="http://schemas.openxmlformats.org/officeDocument/2006/relationships/image" Target="../media/image3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3.xml"/><Relationship Id="rId3" Type="http://schemas.openxmlformats.org/officeDocument/2006/relationships/image" Target="../media/image2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4.xml"/><Relationship Id="rId3" Type="http://schemas.openxmlformats.org/officeDocument/2006/relationships/image" Target="../media/image27.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5.xml"/><Relationship Id="rId3" Type="http://schemas.openxmlformats.org/officeDocument/2006/relationships/image" Target="../media/image30.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8.xml"/><Relationship Id="rId3" Type="http://schemas.openxmlformats.org/officeDocument/2006/relationships/image" Target="../media/image29.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9.xml"/><Relationship Id="rId3" Type="http://schemas.openxmlformats.org/officeDocument/2006/relationships/image" Target="../media/image3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0.xml"/><Relationship Id="rId3" Type="http://schemas.openxmlformats.org/officeDocument/2006/relationships/image" Target="../media/image32.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1.xml"/><Relationship Id="rId3" Type="http://schemas.openxmlformats.org/officeDocument/2006/relationships/image" Target="../media/image40.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2.xml"/><Relationship Id="rId3" Type="http://schemas.openxmlformats.org/officeDocument/2006/relationships/image" Target="../media/image33.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3.xml"/><Relationship Id="rId3" Type="http://schemas.openxmlformats.org/officeDocument/2006/relationships/image" Target="../media/image45.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4.xml"/><Relationship Id="rId3" Type="http://schemas.openxmlformats.org/officeDocument/2006/relationships/image" Target="../media/image38.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5.xml"/><Relationship Id="rId3" Type="http://schemas.openxmlformats.org/officeDocument/2006/relationships/image" Target="../media/image44.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6.xml"/><Relationship Id="rId3" Type="http://schemas.openxmlformats.org/officeDocument/2006/relationships/image" Target="../media/image43.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7.xml"/><Relationship Id="rId3" Type="http://schemas.openxmlformats.org/officeDocument/2006/relationships/image" Target="../media/image56.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8.xml"/><Relationship Id="rId3" Type="http://schemas.openxmlformats.org/officeDocument/2006/relationships/image" Target="../media/image35.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9.xml"/><Relationship Id="rId3" Type="http://schemas.openxmlformats.org/officeDocument/2006/relationships/image" Target="../media/image4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0.xml"/><Relationship Id="rId3" Type="http://schemas.openxmlformats.org/officeDocument/2006/relationships/image" Target="../media/image36.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1.xml"/><Relationship Id="rId3" Type="http://schemas.openxmlformats.org/officeDocument/2006/relationships/image" Target="../media/image52.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2.xml"/><Relationship Id="rId3" Type="http://schemas.openxmlformats.org/officeDocument/2006/relationships/image" Target="../media/image46.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image" Target="../media/image37.png"/><Relationship Id="rId4" Type="http://schemas.openxmlformats.org/officeDocument/2006/relationships/image" Target="../media/image32.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5.xml"/><Relationship Id="rId3" Type="http://schemas.openxmlformats.org/officeDocument/2006/relationships/image" Target="../media/image49.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7.xml"/><Relationship Id="rId3" Type="http://schemas.openxmlformats.org/officeDocument/2006/relationships/image" Target="../media/image58.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8.xml"/><Relationship Id="rId3" Type="http://schemas.openxmlformats.org/officeDocument/2006/relationships/image" Target="../media/image58.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3.png"/><Relationship Id="rId4" Type="http://schemas.openxmlformats.org/officeDocument/2006/relationships/image" Target="../media/image2.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1.xml"/><Relationship Id="rId3" Type="http://schemas.openxmlformats.org/officeDocument/2006/relationships/image" Target="../media/image48.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 Id="rId3" Type="http://schemas.openxmlformats.org/officeDocument/2006/relationships/image" Target="../media/image20.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6.xml"/><Relationship Id="rId3" Type="http://schemas.openxmlformats.org/officeDocument/2006/relationships/image" Target="../media/image50.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7.xml"/><Relationship Id="rId3" Type="http://schemas.openxmlformats.org/officeDocument/2006/relationships/image" Target="../media/image51.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8.xml"/><Relationship Id="rId3" Type="http://schemas.openxmlformats.org/officeDocument/2006/relationships/image" Target="../media/image59.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9.xml"/><Relationship Id="rId3" Type="http://schemas.openxmlformats.org/officeDocument/2006/relationships/image" Target="../media/image53.png"/><Relationship Id="rId4" Type="http://schemas.openxmlformats.org/officeDocument/2006/relationships/image" Target="../media/image5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0.xml"/><Relationship Id="rId3" Type="http://schemas.openxmlformats.org/officeDocument/2006/relationships/image" Target="../media/image57.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1.xml"/><Relationship Id="rId3" Type="http://schemas.openxmlformats.org/officeDocument/2006/relationships/image" Target="../media/image54.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 name="Shape 68"/>
        <p:cNvGrpSpPr/>
        <p:nvPr/>
      </p:nvGrpSpPr>
      <p:grpSpPr>
        <a:xfrm>
          <a:off x="0" y="0"/>
          <a:ext cx="0" cy="0"/>
          <a:chOff x="0" y="0"/>
          <a:chExt cx="0" cy="0"/>
        </a:xfrm>
      </p:grpSpPr>
      <p:sp>
        <p:nvSpPr>
          <p:cNvPr id="69" name="Google Shape;69;p1"/>
          <p:cNvSpPr txBox="1"/>
          <p:nvPr>
            <p:ph type="ctrTitle"/>
          </p:nvPr>
        </p:nvSpPr>
        <p:spPr>
          <a:xfrm>
            <a:off x="1524000" y="2899317"/>
            <a:ext cx="9144000" cy="610645"/>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2400"/>
              <a:buFont typeface="Fira Sans Light"/>
              <a:buNone/>
            </a:pPr>
            <a:r>
              <a:rPr lang="en-US"/>
              <a:t>Deep Learning for Sequence Processing</a:t>
            </a:r>
            <a:endParaRPr/>
          </a:p>
        </p:txBody>
      </p:sp>
      <p:sp>
        <p:nvSpPr>
          <p:cNvPr id="70" name="Google Shape;70;p1"/>
          <p:cNvSpPr txBox="1"/>
          <p:nvPr>
            <p:ph idx="1" type="subTitle"/>
          </p:nvPr>
        </p:nvSpPr>
        <p:spPr>
          <a:xfrm>
            <a:off x="1524000" y="3975699"/>
            <a:ext cx="9144000" cy="1655762"/>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1800"/>
              <a:buNone/>
            </a:pPr>
            <a:r>
              <a:rPr lang="en-US"/>
              <a:t>Lori Levin, David Mortensen and Suyash Chavan</a:t>
            </a:r>
            <a:endParaRPr/>
          </a:p>
          <a:p>
            <a:pPr indent="0" lvl="0" marL="0" rtl="0" algn="l">
              <a:lnSpc>
                <a:spcPct val="90000"/>
              </a:lnSpc>
              <a:spcBef>
                <a:spcPts val="1000"/>
              </a:spcBef>
              <a:spcAft>
                <a:spcPts val="0"/>
              </a:spcAft>
              <a:buClr>
                <a:schemeClr val="dk1"/>
              </a:buClr>
              <a:buSzPts val="1800"/>
              <a:buNone/>
            </a:pPr>
            <a:r>
              <a:rPr lang="en-US"/>
              <a:t>March 16</a:t>
            </a:r>
            <a:r>
              <a:rPr lang="en-US"/>
              <a:t>, 2023</a:t>
            </a:r>
            <a:endParaRPr/>
          </a:p>
          <a:p>
            <a:pPr indent="0" lvl="0" marL="0" rtl="0" algn="l">
              <a:lnSpc>
                <a:spcPct val="90000"/>
              </a:lnSpc>
              <a:spcBef>
                <a:spcPts val="1000"/>
              </a:spcBef>
              <a:spcAft>
                <a:spcPts val="0"/>
              </a:spcAft>
              <a:buClr>
                <a:schemeClr val="dk1"/>
              </a:buClr>
              <a:buSzPts val="1800"/>
              <a:buNone/>
            </a:pPr>
            <a:r>
              <a:t/>
            </a:r>
            <a:endParaRPr/>
          </a:p>
          <a:p>
            <a:pPr indent="0" lvl="0" marL="0" rtl="0" algn="l">
              <a:lnSpc>
                <a:spcPct val="90000"/>
              </a:lnSpc>
              <a:spcBef>
                <a:spcPts val="1000"/>
              </a:spcBef>
              <a:spcAft>
                <a:spcPts val="0"/>
              </a:spcAft>
              <a:buClr>
                <a:schemeClr val="dk1"/>
              </a:buClr>
              <a:buSzPts val="1800"/>
              <a:buNone/>
            </a:pPr>
            <a:r>
              <a:rPr lang="en-US"/>
              <a:t>Language Technologies Institute</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g21db1d346bd_0_10"/>
          <p:cNvSpPr txBox="1"/>
          <p:nvPr>
            <p:ph type="title"/>
          </p:nvPr>
        </p:nvSpPr>
        <p:spPr>
          <a:xfrm>
            <a:off x="838200" y="365126"/>
            <a:ext cx="10515600" cy="906000"/>
          </a:xfrm>
          <a:prstGeom prst="rect">
            <a:avLst/>
          </a:prstGeom>
          <a:solidFill>
            <a:srgbClr val="595959"/>
          </a:solid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3200"/>
              <a:buNone/>
            </a:pPr>
            <a:r>
              <a:rPr lang="en-US"/>
              <a:t>Long distance: when there needs to be a “gap”</a:t>
            </a:r>
            <a:endParaRPr/>
          </a:p>
        </p:txBody>
      </p:sp>
      <p:sp>
        <p:nvSpPr>
          <p:cNvPr id="131" name="Google Shape;131;g21db1d346bd_0_10"/>
          <p:cNvSpPr txBox="1"/>
          <p:nvPr>
            <p:ph idx="1" type="body"/>
          </p:nvPr>
        </p:nvSpPr>
        <p:spPr>
          <a:xfrm>
            <a:off x="838200" y="1442224"/>
            <a:ext cx="10515600" cy="4734600"/>
          </a:xfrm>
          <a:prstGeom prst="rect">
            <a:avLst/>
          </a:prstGeom>
          <a:noFill/>
          <a:ln>
            <a:noFill/>
          </a:ln>
        </p:spPr>
        <p:txBody>
          <a:bodyPr anchorCtr="0" anchor="t" bIns="45700" lIns="91425" spcFirstLastPara="1" rIns="91425" wrap="square" tIns="45700">
            <a:noAutofit/>
          </a:bodyPr>
          <a:lstStyle/>
          <a:p>
            <a:pPr indent="0" lvl="0" marL="0" rtl="0" algn="l">
              <a:lnSpc>
                <a:spcPct val="95000"/>
              </a:lnSpc>
              <a:spcBef>
                <a:spcPts val="1000"/>
              </a:spcBef>
              <a:spcAft>
                <a:spcPts val="0"/>
              </a:spcAft>
              <a:buSzPts val="1530"/>
              <a:buNone/>
            </a:pPr>
            <a:r>
              <a:rPr lang="en-US" sz="2780"/>
              <a:t>Consider the following sentences</a:t>
            </a:r>
            <a:endParaRPr sz="2780"/>
          </a:p>
          <a:p>
            <a:pPr indent="-351155" lvl="0" marL="457200" rtl="0" algn="l">
              <a:lnSpc>
                <a:spcPct val="95000"/>
              </a:lnSpc>
              <a:spcBef>
                <a:spcPts val="1000"/>
              </a:spcBef>
              <a:spcAft>
                <a:spcPts val="0"/>
              </a:spcAft>
              <a:buSzPts val="1930"/>
              <a:buChar char="•"/>
            </a:pPr>
            <a:r>
              <a:rPr lang="en-US" sz="2780"/>
              <a:t>You wrote long stories about </a:t>
            </a:r>
            <a:r>
              <a:rPr b="1" lang="en-US" sz="2780">
                <a:latin typeface="Fira Sans"/>
                <a:ea typeface="Fira Sans"/>
                <a:cs typeface="Fira Sans"/>
                <a:sym typeface="Fira Sans"/>
              </a:rPr>
              <a:t>_____</a:t>
            </a:r>
            <a:r>
              <a:rPr lang="en-US" sz="2780"/>
              <a:t> last year.</a:t>
            </a:r>
            <a:endParaRPr sz="2780"/>
          </a:p>
          <a:p>
            <a:pPr indent="-325755" lvl="1" marL="914400" rtl="0" algn="l">
              <a:lnSpc>
                <a:spcPct val="95000"/>
              </a:lnSpc>
              <a:spcBef>
                <a:spcPts val="0"/>
              </a:spcBef>
              <a:spcAft>
                <a:spcPts val="0"/>
              </a:spcAft>
              <a:buSzPts val="1530"/>
              <a:buChar char="•"/>
            </a:pPr>
            <a:r>
              <a:rPr lang="en-US" sz="2440"/>
              <a:t> </a:t>
            </a:r>
            <a:r>
              <a:rPr lang="en-US" sz="2780"/>
              <a:t>You wrote long stories about </a:t>
            </a:r>
            <a:r>
              <a:rPr b="1" lang="en-US" sz="2440">
                <a:solidFill>
                  <a:srgbClr val="CC0000"/>
                </a:solidFill>
                <a:highlight>
                  <a:schemeClr val="lt1"/>
                </a:highlight>
                <a:latin typeface="Roboto"/>
                <a:ea typeface="Roboto"/>
                <a:cs typeface="Roboto"/>
                <a:sym typeface="Roboto"/>
              </a:rPr>
              <a:t>∅</a:t>
            </a:r>
            <a:r>
              <a:rPr lang="en-US" sz="2780"/>
              <a:t> last year.</a:t>
            </a:r>
            <a:endParaRPr sz="2780"/>
          </a:p>
          <a:p>
            <a:pPr indent="-351155" lvl="1" marL="914400" rtl="0" algn="l">
              <a:lnSpc>
                <a:spcPct val="95000"/>
              </a:lnSpc>
              <a:spcBef>
                <a:spcPts val="0"/>
              </a:spcBef>
              <a:spcAft>
                <a:spcPts val="0"/>
              </a:spcAft>
              <a:buSzPts val="1930"/>
              <a:buChar char="•"/>
            </a:pPr>
            <a:r>
              <a:rPr lang="en-US" sz="2780"/>
              <a:t>You wrote long stories about </a:t>
            </a:r>
            <a:r>
              <a:rPr b="1" lang="en-US" sz="2780">
                <a:solidFill>
                  <a:schemeClr val="accent6"/>
                </a:solidFill>
                <a:latin typeface="Fira Sans"/>
                <a:ea typeface="Fira Sans"/>
                <a:cs typeface="Fira Sans"/>
                <a:sym typeface="Fira Sans"/>
              </a:rPr>
              <a:t>dragons</a:t>
            </a:r>
            <a:r>
              <a:rPr b="1" lang="en-US" sz="2780">
                <a:latin typeface="Fira Sans"/>
                <a:ea typeface="Fira Sans"/>
                <a:cs typeface="Fira Sans"/>
                <a:sym typeface="Fira Sans"/>
              </a:rPr>
              <a:t> </a:t>
            </a:r>
            <a:r>
              <a:rPr lang="en-US" sz="2780"/>
              <a:t>last year.</a:t>
            </a:r>
            <a:endParaRPr sz="2780"/>
          </a:p>
          <a:p>
            <a:pPr indent="0" lvl="0" marL="0" rtl="0" algn="l">
              <a:lnSpc>
                <a:spcPct val="95000"/>
              </a:lnSpc>
              <a:spcBef>
                <a:spcPts val="1000"/>
              </a:spcBef>
              <a:spcAft>
                <a:spcPts val="0"/>
              </a:spcAft>
              <a:buSzPts val="935"/>
              <a:buNone/>
            </a:pPr>
            <a:r>
              <a:t/>
            </a:r>
            <a:endParaRPr b="1" sz="2440">
              <a:latin typeface="Fira Sans"/>
              <a:ea typeface="Fira Sans"/>
              <a:cs typeface="Fira Sans"/>
              <a:sym typeface="Fira Sans"/>
            </a:endParaRPr>
          </a:p>
          <a:p>
            <a:pPr indent="-325755" lvl="0" marL="457200" rtl="0" algn="l">
              <a:lnSpc>
                <a:spcPct val="95000"/>
              </a:lnSpc>
              <a:spcBef>
                <a:spcPts val="1000"/>
              </a:spcBef>
              <a:spcAft>
                <a:spcPts val="0"/>
              </a:spcAft>
              <a:buSzPts val="1530"/>
              <a:buChar char="•"/>
            </a:pPr>
            <a:r>
              <a:rPr b="1" lang="en-US" sz="2780">
                <a:latin typeface="Fira Sans"/>
                <a:ea typeface="Fira Sans"/>
                <a:cs typeface="Fira Sans"/>
                <a:sym typeface="Fira Sans"/>
              </a:rPr>
              <a:t>What did</a:t>
            </a:r>
            <a:r>
              <a:rPr lang="en-US" sz="2780"/>
              <a:t> you write long stories about </a:t>
            </a:r>
            <a:r>
              <a:rPr b="1" lang="en-US" sz="2440">
                <a:highlight>
                  <a:srgbClr val="FFFFFF"/>
                </a:highlight>
                <a:latin typeface="Roboto"/>
                <a:ea typeface="Roboto"/>
                <a:cs typeface="Roboto"/>
                <a:sym typeface="Roboto"/>
              </a:rPr>
              <a:t>_____</a:t>
            </a:r>
            <a:r>
              <a:rPr b="1" lang="en-US" sz="2780">
                <a:latin typeface="Fira Sans"/>
                <a:ea typeface="Fira Sans"/>
                <a:cs typeface="Fira Sans"/>
                <a:sym typeface="Fira Sans"/>
              </a:rPr>
              <a:t> </a:t>
            </a:r>
            <a:r>
              <a:rPr lang="en-US" sz="2780"/>
              <a:t>last year?</a:t>
            </a:r>
            <a:endParaRPr sz="2780"/>
          </a:p>
          <a:p>
            <a:pPr indent="-325755" lvl="1" marL="914400" rtl="0" algn="l">
              <a:lnSpc>
                <a:spcPct val="95000"/>
              </a:lnSpc>
              <a:spcBef>
                <a:spcPts val="0"/>
              </a:spcBef>
              <a:spcAft>
                <a:spcPts val="0"/>
              </a:spcAft>
              <a:buSzPts val="1530"/>
              <a:buChar char="•"/>
            </a:pPr>
            <a:r>
              <a:rPr b="1" lang="en-US" sz="2780">
                <a:latin typeface="Fira Sans"/>
                <a:ea typeface="Fira Sans"/>
                <a:cs typeface="Fira Sans"/>
                <a:sym typeface="Fira Sans"/>
              </a:rPr>
              <a:t>What did</a:t>
            </a:r>
            <a:r>
              <a:rPr lang="en-US" sz="2780"/>
              <a:t> you write long stories about </a:t>
            </a:r>
            <a:r>
              <a:rPr b="1" lang="en-US" sz="2440">
                <a:highlight>
                  <a:schemeClr val="lt1"/>
                </a:highlight>
                <a:latin typeface="Roboto"/>
                <a:ea typeface="Roboto"/>
                <a:cs typeface="Roboto"/>
                <a:sym typeface="Roboto"/>
              </a:rPr>
              <a:t>∅</a:t>
            </a:r>
            <a:r>
              <a:rPr b="1" lang="en-US" sz="2440">
                <a:solidFill>
                  <a:schemeClr val="accent6"/>
                </a:solidFill>
                <a:highlight>
                  <a:schemeClr val="lt1"/>
                </a:highlight>
                <a:latin typeface="Roboto"/>
                <a:ea typeface="Roboto"/>
                <a:cs typeface="Roboto"/>
                <a:sym typeface="Roboto"/>
              </a:rPr>
              <a:t> </a:t>
            </a:r>
            <a:r>
              <a:rPr lang="en-US" sz="2780"/>
              <a:t>last year?</a:t>
            </a:r>
            <a:endParaRPr sz="2780"/>
          </a:p>
          <a:p>
            <a:pPr indent="-325755" lvl="1" marL="914400" rtl="0" algn="l">
              <a:lnSpc>
                <a:spcPct val="95000"/>
              </a:lnSpc>
              <a:spcBef>
                <a:spcPts val="0"/>
              </a:spcBef>
              <a:spcAft>
                <a:spcPts val="0"/>
              </a:spcAft>
              <a:buSzPts val="1530"/>
              <a:buChar char="•"/>
            </a:pPr>
            <a:r>
              <a:rPr b="1" lang="en-US" sz="2780">
                <a:latin typeface="Fira Sans"/>
                <a:ea typeface="Fira Sans"/>
                <a:cs typeface="Fira Sans"/>
                <a:sym typeface="Fira Sans"/>
              </a:rPr>
              <a:t>What did</a:t>
            </a:r>
            <a:r>
              <a:rPr lang="en-US" sz="2780"/>
              <a:t> you write long stories about </a:t>
            </a:r>
            <a:r>
              <a:rPr b="1" lang="en-US" sz="2440">
                <a:solidFill>
                  <a:srgbClr val="000000"/>
                </a:solidFill>
                <a:highlight>
                  <a:schemeClr val="lt1"/>
                </a:highlight>
                <a:latin typeface="Roboto"/>
                <a:ea typeface="Roboto"/>
                <a:cs typeface="Roboto"/>
                <a:sym typeface="Roboto"/>
              </a:rPr>
              <a:t>dragons</a:t>
            </a:r>
            <a:r>
              <a:rPr b="1" lang="en-US" sz="2780">
                <a:latin typeface="Fira Sans"/>
                <a:ea typeface="Fira Sans"/>
                <a:cs typeface="Fira Sans"/>
                <a:sym typeface="Fira Sans"/>
              </a:rPr>
              <a:t> </a:t>
            </a:r>
            <a:r>
              <a:rPr lang="en-US" sz="2780"/>
              <a:t>last year?</a:t>
            </a:r>
            <a:endParaRPr sz="2780"/>
          </a:p>
          <a:p>
            <a:pPr indent="0" lvl="0" marL="0" rtl="0" algn="l">
              <a:lnSpc>
                <a:spcPct val="70000"/>
              </a:lnSpc>
              <a:spcBef>
                <a:spcPts val="1000"/>
              </a:spcBef>
              <a:spcAft>
                <a:spcPts val="0"/>
              </a:spcAft>
              <a:buSzPts val="1530"/>
              <a:buNone/>
            </a:pPr>
            <a:r>
              <a:t/>
            </a:r>
            <a:endParaRPr sz="2780"/>
          </a:p>
          <a:p>
            <a:pPr indent="0" lvl="0" marL="0" rtl="0" algn="l">
              <a:lnSpc>
                <a:spcPct val="70000"/>
              </a:lnSpc>
              <a:spcBef>
                <a:spcPts val="1000"/>
              </a:spcBef>
              <a:spcAft>
                <a:spcPts val="0"/>
              </a:spcAft>
              <a:buSzPts val="1530"/>
              <a:buNone/>
            </a:pPr>
            <a:r>
              <a:t/>
            </a:r>
            <a:endParaRPr sz="2780"/>
          </a:p>
          <a:p>
            <a:pPr indent="0" lvl="0" marL="0" rtl="0" algn="l">
              <a:lnSpc>
                <a:spcPct val="70000"/>
              </a:lnSpc>
              <a:spcBef>
                <a:spcPts val="1000"/>
              </a:spcBef>
              <a:spcAft>
                <a:spcPts val="0"/>
              </a:spcAft>
              <a:buSzPts val="1530"/>
              <a:buNone/>
            </a:pPr>
            <a:r>
              <a:t/>
            </a:r>
            <a:endParaRPr sz="2780"/>
          </a:p>
          <a:p>
            <a:pPr indent="0" lvl="0" marL="0" rtl="0" algn="l">
              <a:lnSpc>
                <a:spcPct val="70000"/>
              </a:lnSpc>
              <a:spcBef>
                <a:spcPts val="1000"/>
              </a:spcBef>
              <a:spcAft>
                <a:spcPts val="0"/>
              </a:spcAft>
              <a:buSzPts val="1530"/>
              <a:buNone/>
            </a:pPr>
            <a:r>
              <a:t/>
            </a:r>
            <a:endParaRPr sz="278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35" name="Shape 135"/>
        <p:cNvGrpSpPr/>
        <p:nvPr/>
      </p:nvGrpSpPr>
      <p:grpSpPr>
        <a:xfrm>
          <a:off x="0" y="0"/>
          <a:ext cx="0" cy="0"/>
          <a:chOff x="0" y="0"/>
          <a:chExt cx="0" cy="0"/>
        </a:xfrm>
      </p:grpSpPr>
      <p:sp>
        <p:nvSpPr>
          <p:cNvPr id="136" name="Google Shape;136;g17675be1f1f_0_56"/>
          <p:cNvSpPr txBox="1"/>
          <p:nvPr>
            <p:ph type="title"/>
          </p:nvPr>
        </p:nvSpPr>
        <p:spPr>
          <a:xfrm>
            <a:off x="838200" y="365126"/>
            <a:ext cx="10515600" cy="906000"/>
          </a:xfrm>
          <a:prstGeom prst="rect">
            <a:avLst/>
          </a:prstGeom>
          <a:solidFill>
            <a:srgbClr val="595959"/>
          </a:solid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SzPct val="111111"/>
              <a:buNone/>
            </a:pPr>
            <a:r>
              <a:rPr lang="en-US"/>
              <a:t>Long distance:  </a:t>
            </a:r>
            <a:r>
              <a:rPr i="1" lang="en-US"/>
              <a:t>negative polarity words</a:t>
            </a:r>
            <a:r>
              <a:rPr lang="en-US"/>
              <a:t> need to be in a question or negated sentence</a:t>
            </a:r>
            <a:endParaRPr/>
          </a:p>
        </p:txBody>
      </p:sp>
      <p:sp>
        <p:nvSpPr>
          <p:cNvPr id="137" name="Google Shape;137;g17675be1f1f_0_56"/>
          <p:cNvSpPr txBox="1"/>
          <p:nvPr>
            <p:ph idx="1" type="body"/>
          </p:nvPr>
        </p:nvSpPr>
        <p:spPr>
          <a:xfrm>
            <a:off x="838200" y="1442224"/>
            <a:ext cx="10515600" cy="47346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1000"/>
              </a:spcBef>
              <a:spcAft>
                <a:spcPts val="0"/>
              </a:spcAft>
              <a:buSzPts val="1800"/>
              <a:buNone/>
            </a:pPr>
            <a:r>
              <a:rPr lang="en-US"/>
              <a:t>They said that they were able to meet </a:t>
            </a:r>
            <a:r>
              <a:rPr b="1" lang="en-US">
                <a:latin typeface="Fira Sans"/>
                <a:ea typeface="Fira Sans"/>
                <a:cs typeface="Fira Sans"/>
                <a:sym typeface="Fira Sans"/>
              </a:rPr>
              <a:t>anybody.</a:t>
            </a:r>
            <a:r>
              <a:rPr lang="en-US"/>
              <a:t> </a:t>
            </a:r>
            <a:endParaRPr/>
          </a:p>
          <a:p>
            <a:pPr indent="0" lvl="0" marL="0" rtl="0" algn="l">
              <a:lnSpc>
                <a:spcPct val="90000"/>
              </a:lnSpc>
              <a:spcBef>
                <a:spcPts val="1000"/>
              </a:spcBef>
              <a:spcAft>
                <a:spcPts val="0"/>
              </a:spcAft>
              <a:buSzPts val="1800"/>
              <a:buNone/>
            </a:pPr>
            <a:r>
              <a:rPr b="1" lang="en-US">
                <a:latin typeface="Fira Sans"/>
                <a:ea typeface="Fira Sans"/>
                <a:cs typeface="Fira Sans"/>
                <a:sym typeface="Fira Sans"/>
              </a:rPr>
              <a:t>Did</a:t>
            </a:r>
            <a:r>
              <a:rPr lang="en-US"/>
              <a:t> they say that they were able to meet </a:t>
            </a:r>
            <a:r>
              <a:rPr b="1" lang="en-US">
                <a:latin typeface="Fira Sans"/>
                <a:ea typeface="Fira Sans"/>
                <a:cs typeface="Fira Sans"/>
                <a:sym typeface="Fira Sans"/>
              </a:rPr>
              <a:t>anybody</a:t>
            </a:r>
            <a:r>
              <a:rPr lang="en-US"/>
              <a:t>? </a:t>
            </a:r>
            <a:endParaRPr/>
          </a:p>
          <a:p>
            <a:pPr indent="0" lvl="0" marL="0" rtl="0" algn="l">
              <a:lnSpc>
                <a:spcPct val="90000"/>
              </a:lnSpc>
              <a:spcBef>
                <a:spcPts val="1000"/>
              </a:spcBef>
              <a:spcAft>
                <a:spcPts val="0"/>
              </a:spcAft>
              <a:buSzPts val="1800"/>
              <a:buNone/>
            </a:pPr>
            <a:r>
              <a:rPr lang="en-US"/>
              <a:t>They </a:t>
            </a:r>
            <a:r>
              <a:rPr b="1" lang="en-US">
                <a:latin typeface="Fira Sans"/>
                <a:ea typeface="Fira Sans"/>
                <a:cs typeface="Fira Sans"/>
                <a:sym typeface="Fira Sans"/>
              </a:rPr>
              <a:t>didn’t</a:t>
            </a:r>
            <a:r>
              <a:rPr lang="en-US"/>
              <a:t> say that they were able to meet </a:t>
            </a:r>
            <a:r>
              <a:rPr b="1" lang="en-US">
                <a:latin typeface="Fira Sans"/>
                <a:ea typeface="Fira Sans"/>
                <a:cs typeface="Fira Sans"/>
                <a:sym typeface="Fira Sans"/>
              </a:rPr>
              <a:t>anybody</a:t>
            </a:r>
            <a:r>
              <a:rPr lang="en-US"/>
              <a:t>.</a:t>
            </a:r>
            <a:endParaRPr/>
          </a:p>
          <a:p>
            <a:pPr indent="0" lvl="0" marL="0" rtl="0" algn="l">
              <a:lnSpc>
                <a:spcPct val="90000"/>
              </a:lnSpc>
              <a:spcBef>
                <a:spcPts val="1000"/>
              </a:spcBef>
              <a:spcAft>
                <a:spcPts val="0"/>
              </a:spcAft>
              <a:buSzPts val="1800"/>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g17675be1f1f_0_61"/>
          <p:cNvSpPr txBox="1"/>
          <p:nvPr>
            <p:ph type="title"/>
          </p:nvPr>
        </p:nvSpPr>
        <p:spPr>
          <a:xfrm>
            <a:off x="838200" y="365126"/>
            <a:ext cx="10515600" cy="906000"/>
          </a:xfrm>
          <a:prstGeom prst="rect">
            <a:avLst/>
          </a:prstGeom>
          <a:solidFill>
            <a:srgbClr val="595959"/>
          </a:solid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3200"/>
              <a:buNone/>
            </a:pPr>
            <a:r>
              <a:rPr lang="en-US"/>
              <a:t>Left context is not enough: resolving ambiguity</a:t>
            </a:r>
            <a:endParaRPr/>
          </a:p>
        </p:txBody>
      </p:sp>
      <p:sp>
        <p:nvSpPr>
          <p:cNvPr id="143" name="Google Shape;143;g17675be1f1f_0_61"/>
          <p:cNvSpPr txBox="1"/>
          <p:nvPr>
            <p:ph idx="1" type="body"/>
          </p:nvPr>
        </p:nvSpPr>
        <p:spPr>
          <a:xfrm>
            <a:off x="838200" y="1442224"/>
            <a:ext cx="10515600" cy="4734600"/>
          </a:xfrm>
          <a:prstGeom prst="rect">
            <a:avLst/>
          </a:prstGeom>
          <a:noFill/>
          <a:ln>
            <a:noFill/>
          </a:ln>
        </p:spPr>
        <p:txBody>
          <a:bodyPr anchorCtr="0" anchor="t" bIns="45700" lIns="91425" spcFirstLastPara="1" rIns="91425" wrap="square" tIns="45700">
            <a:normAutofit fontScale="85000" lnSpcReduction="20000"/>
          </a:bodyPr>
          <a:lstStyle/>
          <a:p>
            <a:pPr indent="-325755" lvl="0" marL="457200" rtl="0" algn="l">
              <a:lnSpc>
                <a:spcPct val="90000"/>
              </a:lnSpc>
              <a:spcBef>
                <a:spcPts val="1000"/>
              </a:spcBef>
              <a:spcAft>
                <a:spcPts val="0"/>
              </a:spcAft>
              <a:buSzPct val="64285"/>
              <a:buChar char="•"/>
            </a:pPr>
            <a:r>
              <a:rPr lang="en-US"/>
              <a:t>[</a:t>
            </a:r>
            <a:r>
              <a:rPr b="1" lang="en-US">
                <a:solidFill>
                  <a:srgbClr val="888888"/>
                </a:solidFill>
                <a:latin typeface="Fira Sans"/>
                <a:ea typeface="Fira Sans"/>
                <a:cs typeface="Fira Sans"/>
                <a:sym typeface="Fira Sans"/>
              </a:rPr>
              <a:t>The old</a:t>
            </a:r>
            <a:r>
              <a:rPr b="1" lang="en-US">
                <a:latin typeface="Fira Sans"/>
                <a:ea typeface="Fira Sans"/>
                <a:cs typeface="Fira Sans"/>
                <a:sym typeface="Fira Sans"/>
              </a:rPr>
              <a:t> man</a:t>
            </a:r>
            <a:r>
              <a:rPr lang="en-US"/>
              <a:t>] is rowing. </a:t>
            </a:r>
            <a:endParaRPr/>
          </a:p>
          <a:p>
            <a:pPr indent="-325755" lvl="1" marL="914400" rtl="0" algn="l">
              <a:lnSpc>
                <a:spcPct val="90000"/>
              </a:lnSpc>
              <a:spcBef>
                <a:spcPts val="0"/>
              </a:spcBef>
              <a:spcAft>
                <a:spcPts val="0"/>
              </a:spcAft>
              <a:buSzPct val="75000"/>
              <a:buChar char="•"/>
            </a:pPr>
            <a:r>
              <a:rPr lang="en-US"/>
              <a:t>“man” is a noun</a:t>
            </a:r>
            <a:endParaRPr/>
          </a:p>
          <a:p>
            <a:pPr indent="-325755" lvl="0" marL="457200" rtl="0" algn="l">
              <a:lnSpc>
                <a:spcPct val="90000"/>
              </a:lnSpc>
              <a:spcBef>
                <a:spcPts val="0"/>
              </a:spcBef>
              <a:spcAft>
                <a:spcPts val="0"/>
              </a:spcAft>
              <a:buSzPct val="64285"/>
              <a:buChar char="•"/>
            </a:pPr>
            <a:r>
              <a:rPr b="1" lang="en-US">
                <a:solidFill>
                  <a:srgbClr val="888888"/>
                </a:solidFill>
                <a:latin typeface="Fira Sans"/>
                <a:ea typeface="Fira Sans"/>
                <a:cs typeface="Fira Sans"/>
                <a:sym typeface="Fira Sans"/>
              </a:rPr>
              <a:t>The old</a:t>
            </a:r>
            <a:r>
              <a:rPr b="1" lang="en-US">
                <a:latin typeface="Fira Sans"/>
                <a:ea typeface="Fira Sans"/>
                <a:cs typeface="Fira Sans"/>
                <a:sym typeface="Fira Sans"/>
              </a:rPr>
              <a:t> [man</a:t>
            </a:r>
            <a:r>
              <a:rPr lang="en-US"/>
              <a:t> the boats.]</a:t>
            </a:r>
            <a:endParaRPr/>
          </a:p>
          <a:p>
            <a:pPr indent="-325755" lvl="1" marL="914400" rtl="0" algn="l">
              <a:lnSpc>
                <a:spcPct val="90000"/>
              </a:lnSpc>
              <a:spcBef>
                <a:spcPts val="0"/>
              </a:spcBef>
              <a:spcAft>
                <a:spcPts val="0"/>
              </a:spcAft>
              <a:buSzPct val="75000"/>
              <a:buChar char="•"/>
            </a:pPr>
            <a:r>
              <a:rPr lang="en-US"/>
              <a:t>“man” is a verb</a:t>
            </a:r>
            <a:endParaRPr/>
          </a:p>
          <a:p>
            <a:pPr indent="0" lvl="0" marL="0" rtl="0" algn="l">
              <a:lnSpc>
                <a:spcPct val="90000"/>
              </a:lnSpc>
              <a:spcBef>
                <a:spcPts val="0"/>
              </a:spcBef>
              <a:spcAft>
                <a:spcPts val="0"/>
              </a:spcAft>
              <a:buNone/>
            </a:pPr>
            <a:r>
              <a:t/>
            </a:r>
            <a:endParaRPr b="1">
              <a:solidFill>
                <a:srgbClr val="888888"/>
              </a:solidFill>
              <a:latin typeface="Fira Sans"/>
              <a:ea typeface="Fira Sans"/>
              <a:cs typeface="Fira Sans"/>
              <a:sym typeface="Fira Sans"/>
            </a:endParaRPr>
          </a:p>
          <a:p>
            <a:pPr indent="0" lvl="0" marL="457200" rtl="0" algn="l">
              <a:lnSpc>
                <a:spcPct val="90000"/>
              </a:lnSpc>
              <a:spcBef>
                <a:spcPts val="0"/>
              </a:spcBef>
              <a:spcAft>
                <a:spcPts val="0"/>
              </a:spcAft>
              <a:buNone/>
            </a:pPr>
            <a:r>
              <a:t/>
            </a:r>
            <a:endParaRPr b="1">
              <a:solidFill>
                <a:srgbClr val="888888"/>
              </a:solidFill>
              <a:latin typeface="Fira Sans"/>
              <a:ea typeface="Fira Sans"/>
              <a:cs typeface="Fira Sans"/>
              <a:sym typeface="Fira Sans"/>
            </a:endParaRPr>
          </a:p>
          <a:p>
            <a:pPr indent="-325755" lvl="0" marL="457200" rtl="0" algn="l">
              <a:lnSpc>
                <a:spcPct val="90000"/>
              </a:lnSpc>
              <a:spcBef>
                <a:spcPts val="0"/>
              </a:spcBef>
              <a:spcAft>
                <a:spcPts val="0"/>
              </a:spcAft>
              <a:buSzPct val="64285"/>
              <a:buChar char="•"/>
            </a:pPr>
            <a:r>
              <a:rPr b="1" lang="en-US">
                <a:solidFill>
                  <a:srgbClr val="888888"/>
                </a:solidFill>
                <a:latin typeface="Fira Sans"/>
                <a:ea typeface="Fira Sans"/>
                <a:cs typeface="Fira Sans"/>
                <a:sym typeface="Fira Sans"/>
              </a:rPr>
              <a:t>I</a:t>
            </a:r>
            <a:r>
              <a:rPr b="1" lang="en-US">
                <a:latin typeface="Fira Sans"/>
                <a:ea typeface="Fira Sans"/>
                <a:cs typeface="Fira Sans"/>
                <a:sym typeface="Fira Sans"/>
              </a:rPr>
              <a:t> seeded</a:t>
            </a:r>
            <a:r>
              <a:rPr lang="en-US"/>
              <a:t> the field.</a:t>
            </a:r>
            <a:endParaRPr/>
          </a:p>
          <a:p>
            <a:pPr indent="-325755" lvl="1" marL="914400" rtl="0" algn="l">
              <a:lnSpc>
                <a:spcPct val="90000"/>
              </a:lnSpc>
              <a:spcBef>
                <a:spcPts val="0"/>
              </a:spcBef>
              <a:spcAft>
                <a:spcPts val="0"/>
              </a:spcAft>
              <a:buSzPct val="75000"/>
              <a:buChar char="•"/>
            </a:pPr>
            <a:r>
              <a:rPr lang="en-US"/>
              <a:t>put seeds on</a:t>
            </a:r>
            <a:endParaRPr/>
          </a:p>
          <a:p>
            <a:pPr indent="-325755" lvl="0" marL="457200" rtl="0" algn="l">
              <a:lnSpc>
                <a:spcPct val="90000"/>
              </a:lnSpc>
              <a:spcBef>
                <a:spcPts val="0"/>
              </a:spcBef>
              <a:spcAft>
                <a:spcPts val="0"/>
              </a:spcAft>
              <a:buSzPct val="64285"/>
              <a:buChar char="•"/>
            </a:pPr>
            <a:r>
              <a:rPr b="1" lang="en-US">
                <a:solidFill>
                  <a:srgbClr val="999999"/>
                </a:solidFill>
                <a:latin typeface="Fira Sans"/>
                <a:ea typeface="Fira Sans"/>
                <a:cs typeface="Fira Sans"/>
                <a:sym typeface="Fira Sans"/>
              </a:rPr>
              <a:t>I</a:t>
            </a:r>
            <a:r>
              <a:rPr b="1" lang="en-US">
                <a:latin typeface="Fira Sans"/>
                <a:ea typeface="Fira Sans"/>
                <a:cs typeface="Fira Sans"/>
                <a:sym typeface="Fira Sans"/>
              </a:rPr>
              <a:t> seeded</a:t>
            </a:r>
            <a:r>
              <a:rPr lang="en-US"/>
              <a:t> the watermelon.</a:t>
            </a:r>
            <a:endParaRPr/>
          </a:p>
          <a:p>
            <a:pPr indent="-325755" lvl="1" marL="914400" rtl="0" algn="l">
              <a:lnSpc>
                <a:spcPct val="90000"/>
              </a:lnSpc>
              <a:spcBef>
                <a:spcPts val="0"/>
              </a:spcBef>
              <a:spcAft>
                <a:spcPts val="0"/>
              </a:spcAft>
              <a:buSzPct val="75000"/>
              <a:buChar char="•"/>
            </a:pPr>
            <a:r>
              <a:rPr lang="en-US"/>
              <a:t>took seeds out</a:t>
            </a:r>
            <a:endParaRPr/>
          </a:p>
          <a:p>
            <a:pPr indent="0" lvl="0" marL="0" rtl="0" algn="l">
              <a:lnSpc>
                <a:spcPct val="90000"/>
              </a:lnSpc>
              <a:spcBef>
                <a:spcPts val="0"/>
              </a:spcBef>
              <a:spcAft>
                <a:spcPts val="0"/>
              </a:spcAft>
              <a:buNone/>
            </a:pPr>
            <a:r>
              <a:t/>
            </a:r>
            <a:endParaRPr b="1">
              <a:solidFill>
                <a:srgbClr val="888888"/>
              </a:solidFill>
              <a:latin typeface="Fira Sans"/>
              <a:ea typeface="Fira Sans"/>
              <a:cs typeface="Fira Sans"/>
              <a:sym typeface="Fira Sans"/>
            </a:endParaRPr>
          </a:p>
          <a:p>
            <a:pPr indent="0" lvl="0" marL="457200" rtl="0" algn="l">
              <a:lnSpc>
                <a:spcPct val="90000"/>
              </a:lnSpc>
              <a:spcBef>
                <a:spcPts val="0"/>
              </a:spcBef>
              <a:spcAft>
                <a:spcPts val="0"/>
              </a:spcAft>
              <a:buNone/>
            </a:pPr>
            <a:r>
              <a:t/>
            </a:r>
            <a:endParaRPr b="1">
              <a:solidFill>
                <a:srgbClr val="888888"/>
              </a:solidFill>
              <a:latin typeface="Fira Sans"/>
              <a:ea typeface="Fira Sans"/>
              <a:cs typeface="Fira Sans"/>
              <a:sym typeface="Fira Sans"/>
            </a:endParaRPr>
          </a:p>
          <a:p>
            <a:pPr indent="-325755" lvl="0" marL="457200" rtl="0" algn="l">
              <a:lnSpc>
                <a:spcPct val="90000"/>
              </a:lnSpc>
              <a:spcBef>
                <a:spcPts val="0"/>
              </a:spcBef>
              <a:spcAft>
                <a:spcPts val="0"/>
              </a:spcAft>
              <a:buSzPct val="64285"/>
              <a:buChar char="•"/>
            </a:pPr>
            <a:r>
              <a:rPr b="1" lang="en-US">
                <a:solidFill>
                  <a:srgbClr val="888888"/>
                </a:solidFill>
                <a:latin typeface="Fira Sans"/>
                <a:ea typeface="Fira Sans"/>
                <a:cs typeface="Fira Sans"/>
                <a:sym typeface="Fira Sans"/>
              </a:rPr>
              <a:t>I know</a:t>
            </a:r>
            <a:r>
              <a:rPr b="1" lang="en-US">
                <a:latin typeface="Fira Sans"/>
                <a:ea typeface="Fira Sans"/>
                <a:cs typeface="Fira Sans"/>
                <a:sym typeface="Fira Sans"/>
              </a:rPr>
              <a:t> that</a:t>
            </a:r>
            <a:r>
              <a:rPr lang="en-US"/>
              <a:t>.</a:t>
            </a:r>
            <a:endParaRPr/>
          </a:p>
          <a:p>
            <a:pPr indent="-325755" lvl="1" marL="914400" rtl="0" algn="l">
              <a:lnSpc>
                <a:spcPct val="90000"/>
              </a:lnSpc>
              <a:spcBef>
                <a:spcPts val="0"/>
              </a:spcBef>
              <a:spcAft>
                <a:spcPts val="0"/>
              </a:spcAft>
              <a:buSzPct val="75000"/>
              <a:buChar char="•"/>
            </a:pPr>
            <a:r>
              <a:rPr lang="en-US"/>
              <a:t>“that” is a pronoun</a:t>
            </a:r>
            <a:endParaRPr/>
          </a:p>
          <a:p>
            <a:pPr indent="-325755" lvl="0" marL="457200" rtl="0" algn="l">
              <a:lnSpc>
                <a:spcPct val="90000"/>
              </a:lnSpc>
              <a:spcBef>
                <a:spcPts val="0"/>
              </a:spcBef>
              <a:spcAft>
                <a:spcPts val="0"/>
              </a:spcAft>
              <a:buSzPct val="64285"/>
              <a:buChar char="•"/>
            </a:pPr>
            <a:r>
              <a:rPr b="1" lang="en-US">
                <a:solidFill>
                  <a:srgbClr val="888888"/>
                </a:solidFill>
                <a:latin typeface="Fira Sans"/>
                <a:ea typeface="Fira Sans"/>
                <a:cs typeface="Fira Sans"/>
                <a:sym typeface="Fira Sans"/>
              </a:rPr>
              <a:t>I know</a:t>
            </a:r>
            <a:r>
              <a:rPr b="1" lang="en-US">
                <a:latin typeface="Fira Sans"/>
                <a:ea typeface="Fira Sans"/>
                <a:cs typeface="Fira Sans"/>
                <a:sym typeface="Fira Sans"/>
              </a:rPr>
              <a:t> that</a:t>
            </a:r>
            <a:r>
              <a:rPr lang="en-US"/>
              <a:t> student.</a:t>
            </a:r>
            <a:endParaRPr/>
          </a:p>
          <a:p>
            <a:pPr indent="-325755" lvl="1" marL="914400" rtl="0" algn="l">
              <a:lnSpc>
                <a:spcPct val="90000"/>
              </a:lnSpc>
              <a:spcBef>
                <a:spcPts val="0"/>
              </a:spcBef>
              <a:spcAft>
                <a:spcPts val="0"/>
              </a:spcAft>
              <a:buSzPct val="75000"/>
              <a:buChar char="•"/>
            </a:pPr>
            <a:r>
              <a:rPr lang="en-US"/>
              <a:t>“that” is a determiner</a:t>
            </a:r>
            <a:endParaRPr/>
          </a:p>
          <a:p>
            <a:pPr indent="-325755" lvl="0" marL="457200" rtl="0" algn="l">
              <a:lnSpc>
                <a:spcPct val="90000"/>
              </a:lnSpc>
              <a:spcBef>
                <a:spcPts val="0"/>
              </a:spcBef>
              <a:spcAft>
                <a:spcPts val="0"/>
              </a:spcAft>
              <a:buSzPct val="64285"/>
              <a:buChar char="•"/>
            </a:pPr>
            <a:r>
              <a:rPr b="1" lang="en-US">
                <a:solidFill>
                  <a:srgbClr val="888888"/>
                </a:solidFill>
                <a:latin typeface="Fira Sans"/>
                <a:ea typeface="Fira Sans"/>
                <a:cs typeface="Fira Sans"/>
                <a:sym typeface="Fira Sans"/>
              </a:rPr>
              <a:t>I know</a:t>
            </a:r>
            <a:r>
              <a:rPr b="1" lang="en-US">
                <a:latin typeface="Fira Sans"/>
                <a:ea typeface="Fira Sans"/>
                <a:cs typeface="Fira Sans"/>
                <a:sym typeface="Fira Sans"/>
              </a:rPr>
              <a:t> that</a:t>
            </a:r>
            <a:r>
              <a:rPr lang="en-US"/>
              <a:t> you yawned. </a:t>
            </a:r>
            <a:endParaRPr/>
          </a:p>
          <a:p>
            <a:pPr indent="-325755" lvl="1" marL="914400" rtl="0" algn="l">
              <a:lnSpc>
                <a:spcPct val="90000"/>
              </a:lnSpc>
              <a:spcBef>
                <a:spcPts val="0"/>
              </a:spcBef>
              <a:spcAft>
                <a:spcPts val="0"/>
              </a:spcAft>
              <a:buSzPct val="75000"/>
              <a:buChar char="•"/>
            </a:pPr>
            <a:r>
              <a:rPr lang="en-US"/>
              <a:t>“that” is a complementizer (a word that introduces an embedded sentence). </a:t>
            </a:r>
            <a:endParaRPr/>
          </a:p>
        </p:txBody>
      </p:sp>
      <p:pic>
        <p:nvPicPr>
          <p:cNvPr id="144" name="Google Shape;144;g17675be1f1f_0_61"/>
          <p:cNvPicPr preferRelativeResize="0"/>
          <p:nvPr/>
        </p:nvPicPr>
        <p:blipFill rotWithShape="1">
          <a:blip r:embed="rId3">
            <a:alphaModFix/>
          </a:blip>
          <a:srcRect b="0" l="0" r="0" t="0"/>
          <a:stretch/>
        </p:blipFill>
        <p:spPr>
          <a:xfrm>
            <a:off x="6826625" y="1442225"/>
            <a:ext cx="4417249" cy="270592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g16e92611297_0_5"/>
          <p:cNvSpPr txBox="1"/>
          <p:nvPr>
            <p:ph type="title"/>
          </p:nvPr>
        </p:nvSpPr>
        <p:spPr>
          <a:xfrm>
            <a:off x="831850" y="1709739"/>
            <a:ext cx="10515600" cy="20595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SzPts val="3200"/>
              <a:buNone/>
            </a:pPr>
            <a:r>
              <a:rPr lang="en-US"/>
              <a:t>LSTMs and Bi-LSTMs</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g17716bc77b0_0_5"/>
          <p:cNvSpPr txBox="1"/>
          <p:nvPr>
            <p:ph type="title"/>
          </p:nvPr>
        </p:nvSpPr>
        <p:spPr>
          <a:xfrm>
            <a:off x="839788" y="365126"/>
            <a:ext cx="10515600" cy="683100"/>
          </a:xfrm>
          <a:prstGeom prst="rect">
            <a:avLst/>
          </a:prstGeom>
          <a:solidFill>
            <a:srgbClr val="595959"/>
          </a:solid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rPr lang="en-US"/>
              <a:t>Comparing Simple RNNs to LSTMs</a:t>
            </a:r>
            <a:endParaRPr/>
          </a:p>
        </p:txBody>
      </p:sp>
      <p:sp>
        <p:nvSpPr>
          <p:cNvPr id="155" name="Google Shape;155;g17716bc77b0_0_5"/>
          <p:cNvSpPr txBox="1"/>
          <p:nvPr>
            <p:ph idx="1" type="body"/>
          </p:nvPr>
        </p:nvSpPr>
        <p:spPr>
          <a:xfrm>
            <a:off x="862014" y="1205378"/>
            <a:ext cx="5157900" cy="8238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1000"/>
              </a:spcBef>
              <a:spcAft>
                <a:spcPts val="0"/>
              </a:spcAft>
              <a:buSzPts val="2400"/>
              <a:buNone/>
            </a:pPr>
            <a:r>
              <a:rPr lang="en-US">
                <a:solidFill>
                  <a:srgbClr val="3C78D8"/>
                </a:solidFill>
                <a:latin typeface="Fira Sans"/>
                <a:ea typeface="Fira Sans"/>
                <a:cs typeface="Fira Sans"/>
                <a:sym typeface="Fira Sans"/>
              </a:rPr>
              <a:t>Simple RNN</a:t>
            </a:r>
            <a:endParaRPr>
              <a:solidFill>
                <a:srgbClr val="3C78D8"/>
              </a:solidFill>
              <a:latin typeface="Fira Sans"/>
              <a:ea typeface="Fira Sans"/>
              <a:cs typeface="Fira Sans"/>
              <a:sym typeface="Fira Sans"/>
            </a:endParaRPr>
          </a:p>
        </p:txBody>
      </p:sp>
      <p:sp>
        <p:nvSpPr>
          <p:cNvPr id="156" name="Google Shape;156;g17716bc77b0_0_5"/>
          <p:cNvSpPr txBox="1"/>
          <p:nvPr>
            <p:ph idx="2" type="body"/>
          </p:nvPr>
        </p:nvSpPr>
        <p:spPr>
          <a:xfrm>
            <a:off x="839788" y="2186452"/>
            <a:ext cx="5157900" cy="4003200"/>
          </a:xfrm>
          <a:prstGeom prst="rect">
            <a:avLst/>
          </a:prstGeom>
          <a:noFill/>
          <a:ln>
            <a:noFill/>
          </a:ln>
        </p:spPr>
        <p:txBody>
          <a:bodyPr anchorCtr="0" anchor="t" bIns="45700" lIns="91425" spcFirstLastPara="1" rIns="91425" wrap="square" tIns="45700">
            <a:normAutofit/>
          </a:bodyPr>
          <a:lstStyle/>
          <a:p>
            <a:pPr indent="-342900" lvl="0" marL="457200" rtl="0" algn="l">
              <a:lnSpc>
                <a:spcPct val="90000"/>
              </a:lnSpc>
              <a:spcBef>
                <a:spcPts val="1000"/>
              </a:spcBef>
              <a:spcAft>
                <a:spcPts val="0"/>
              </a:spcAft>
              <a:buSzPts val="1800"/>
              <a:buChar char="•"/>
            </a:pPr>
            <a:r>
              <a:rPr b="1" lang="en-US">
                <a:latin typeface="Fira Sans"/>
                <a:ea typeface="Fira Sans"/>
                <a:cs typeface="Fira Sans"/>
                <a:sym typeface="Fira Sans"/>
              </a:rPr>
              <a:t>Recurrent</a:t>
            </a:r>
            <a:endParaRPr b="1">
              <a:latin typeface="Fira Sans"/>
              <a:ea typeface="Fira Sans"/>
              <a:cs typeface="Fira Sans"/>
              <a:sym typeface="Fira Sans"/>
            </a:endParaRPr>
          </a:p>
          <a:p>
            <a:pPr indent="-342900" lvl="0" marL="457200" rtl="0" algn="l">
              <a:lnSpc>
                <a:spcPct val="90000"/>
              </a:lnSpc>
              <a:spcBef>
                <a:spcPts val="0"/>
              </a:spcBef>
              <a:spcAft>
                <a:spcPts val="0"/>
              </a:spcAft>
              <a:buSzPts val="1800"/>
              <a:buChar char="•"/>
            </a:pPr>
            <a:r>
              <a:rPr lang="en-US"/>
              <a:t>Hidden state at time </a:t>
            </a:r>
            <a:r>
              <a:rPr i="1" lang="en-US"/>
              <a:t>t</a:t>
            </a:r>
            <a:r>
              <a:rPr lang="en-US"/>
              <a:t> is a function of the </a:t>
            </a:r>
            <a:r>
              <a:rPr b="1" lang="en-US">
                <a:latin typeface="Fira Sans"/>
                <a:ea typeface="Fira Sans"/>
                <a:cs typeface="Fira Sans"/>
                <a:sym typeface="Fira Sans"/>
              </a:rPr>
              <a:t>input</a:t>
            </a:r>
            <a:r>
              <a:rPr lang="en-US"/>
              <a:t> and the </a:t>
            </a:r>
            <a:r>
              <a:rPr b="1" lang="en-US">
                <a:latin typeface="Fira Sans"/>
                <a:ea typeface="Fira Sans"/>
                <a:cs typeface="Fira Sans"/>
                <a:sym typeface="Fira Sans"/>
              </a:rPr>
              <a:t>hidden state at time </a:t>
            </a:r>
            <a:r>
              <a:rPr b="1" i="1" lang="en-US">
                <a:latin typeface="Fira Sans"/>
                <a:ea typeface="Fira Sans"/>
                <a:cs typeface="Fira Sans"/>
                <a:sym typeface="Fira Sans"/>
              </a:rPr>
              <a:t>t-1</a:t>
            </a:r>
            <a:endParaRPr b="1">
              <a:latin typeface="Fira Sans"/>
              <a:ea typeface="Fira Sans"/>
              <a:cs typeface="Fira Sans"/>
              <a:sym typeface="Fira Sans"/>
            </a:endParaRPr>
          </a:p>
          <a:p>
            <a:pPr indent="-342900" lvl="0" marL="457200" rtl="0" algn="l">
              <a:lnSpc>
                <a:spcPct val="90000"/>
              </a:lnSpc>
              <a:spcBef>
                <a:spcPts val="0"/>
              </a:spcBef>
              <a:spcAft>
                <a:spcPts val="0"/>
              </a:spcAft>
              <a:buSzPts val="1800"/>
              <a:buChar char="•"/>
            </a:pPr>
            <a:r>
              <a:rPr lang="en-US"/>
              <a:t>Input is combined with previous hidden state using </a:t>
            </a:r>
            <a:r>
              <a:rPr b="1" lang="en-US">
                <a:latin typeface="Fira Sans"/>
                <a:ea typeface="Fira Sans"/>
                <a:cs typeface="Fira Sans"/>
                <a:sym typeface="Fira Sans"/>
              </a:rPr>
              <a:t>element-wise addition</a:t>
            </a:r>
            <a:r>
              <a:rPr lang="en-US"/>
              <a:t>.</a:t>
            </a:r>
            <a:endParaRPr/>
          </a:p>
          <a:p>
            <a:pPr indent="-342900" lvl="0" marL="457200" rtl="0" algn="l">
              <a:lnSpc>
                <a:spcPct val="90000"/>
              </a:lnSpc>
              <a:spcBef>
                <a:spcPts val="0"/>
              </a:spcBef>
              <a:spcAft>
                <a:spcPts val="0"/>
              </a:spcAft>
              <a:buClr>
                <a:srgbClr val="CC0000"/>
              </a:buClr>
              <a:buSzPts val="1800"/>
              <a:buChar char="•"/>
            </a:pPr>
            <a:r>
              <a:rPr b="1" lang="en-US">
                <a:solidFill>
                  <a:srgbClr val="CC0000"/>
                </a:solidFill>
                <a:latin typeface="Fira Sans"/>
                <a:ea typeface="Fira Sans"/>
                <a:cs typeface="Fira Sans"/>
                <a:sym typeface="Fira Sans"/>
              </a:rPr>
              <a:t>Severe vanishing gradient problem</a:t>
            </a:r>
            <a:endParaRPr b="1">
              <a:solidFill>
                <a:srgbClr val="CC0000"/>
              </a:solidFill>
              <a:latin typeface="Fira Sans"/>
              <a:ea typeface="Fira Sans"/>
              <a:cs typeface="Fira Sans"/>
              <a:sym typeface="Fira Sans"/>
            </a:endParaRPr>
          </a:p>
        </p:txBody>
      </p:sp>
      <p:sp>
        <p:nvSpPr>
          <p:cNvPr id="157" name="Google Shape;157;g17716bc77b0_0_5"/>
          <p:cNvSpPr txBox="1"/>
          <p:nvPr>
            <p:ph idx="3" type="body"/>
          </p:nvPr>
        </p:nvSpPr>
        <p:spPr>
          <a:xfrm>
            <a:off x="6146798" y="1214903"/>
            <a:ext cx="5183100" cy="8238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1000"/>
              </a:spcBef>
              <a:spcAft>
                <a:spcPts val="0"/>
              </a:spcAft>
              <a:buSzPts val="2400"/>
              <a:buNone/>
            </a:pPr>
            <a:r>
              <a:rPr lang="en-US">
                <a:solidFill>
                  <a:srgbClr val="1155CC"/>
                </a:solidFill>
                <a:latin typeface="Fira Sans"/>
                <a:ea typeface="Fira Sans"/>
                <a:cs typeface="Fira Sans"/>
                <a:sym typeface="Fira Sans"/>
              </a:rPr>
              <a:t>Long Short-Term Memory (LSTM)</a:t>
            </a:r>
            <a:endParaRPr>
              <a:solidFill>
                <a:srgbClr val="1155CC"/>
              </a:solidFill>
              <a:latin typeface="Fira Sans"/>
              <a:ea typeface="Fira Sans"/>
              <a:cs typeface="Fira Sans"/>
              <a:sym typeface="Fira Sans"/>
            </a:endParaRPr>
          </a:p>
        </p:txBody>
      </p:sp>
      <p:sp>
        <p:nvSpPr>
          <p:cNvPr id="158" name="Google Shape;158;g17716bc77b0_0_5"/>
          <p:cNvSpPr txBox="1"/>
          <p:nvPr>
            <p:ph idx="4" type="body"/>
          </p:nvPr>
        </p:nvSpPr>
        <p:spPr>
          <a:xfrm>
            <a:off x="6172200" y="2205502"/>
            <a:ext cx="5183100" cy="3984300"/>
          </a:xfrm>
          <a:prstGeom prst="rect">
            <a:avLst/>
          </a:prstGeom>
          <a:noFill/>
          <a:ln>
            <a:noFill/>
          </a:ln>
        </p:spPr>
        <p:txBody>
          <a:bodyPr anchorCtr="0" anchor="t" bIns="45700" lIns="91425" spcFirstLastPara="1" rIns="91425" wrap="square" tIns="45700">
            <a:normAutofit lnSpcReduction="20000"/>
          </a:bodyPr>
          <a:lstStyle/>
          <a:p>
            <a:pPr indent="-342900" lvl="0" marL="457200" rtl="0" algn="l">
              <a:lnSpc>
                <a:spcPct val="90000"/>
              </a:lnSpc>
              <a:spcBef>
                <a:spcPts val="1000"/>
              </a:spcBef>
              <a:spcAft>
                <a:spcPts val="0"/>
              </a:spcAft>
              <a:buSzPts val="1800"/>
              <a:buChar char="•"/>
            </a:pPr>
            <a:r>
              <a:rPr b="1" lang="en-US">
                <a:latin typeface="Fira Sans"/>
                <a:ea typeface="Fira Sans"/>
                <a:cs typeface="Fira Sans"/>
                <a:sym typeface="Fira Sans"/>
              </a:rPr>
              <a:t>Recurrent</a:t>
            </a:r>
            <a:endParaRPr b="1">
              <a:latin typeface="Fira Sans"/>
              <a:ea typeface="Fira Sans"/>
              <a:cs typeface="Fira Sans"/>
              <a:sym typeface="Fira Sans"/>
            </a:endParaRPr>
          </a:p>
          <a:p>
            <a:pPr indent="-342900" lvl="0" marL="457200" rtl="0" algn="l">
              <a:lnSpc>
                <a:spcPct val="90000"/>
              </a:lnSpc>
              <a:spcBef>
                <a:spcPts val="0"/>
              </a:spcBef>
              <a:spcAft>
                <a:spcPts val="0"/>
              </a:spcAft>
              <a:buSzPts val="1800"/>
              <a:buChar char="•"/>
            </a:pPr>
            <a:r>
              <a:rPr lang="en-US"/>
              <a:t>Hidden state at </a:t>
            </a:r>
            <a:r>
              <a:rPr i="1" lang="en-US"/>
              <a:t>t</a:t>
            </a:r>
            <a:r>
              <a:rPr lang="en-US"/>
              <a:t> is a function of </a:t>
            </a:r>
            <a:r>
              <a:rPr b="1" lang="en-US">
                <a:latin typeface="Fira Sans"/>
                <a:ea typeface="Fira Sans"/>
                <a:cs typeface="Fira Sans"/>
                <a:sym typeface="Fira Sans"/>
              </a:rPr>
              <a:t>input</a:t>
            </a:r>
            <a:r>
              <a:rPr lang="en-US"/>
              <a:t>, </a:t>
            </a:r>
            <a:r>
              <a:rPr b="1" lang="en-US">
                <a:latin typeface="Fira Sans"/>
                <a:ea typeface="Fira Sans"/>
                <a:cs typeface="Fira Sans"/>
                <a:sym typeface="Fira Sans"/>
              </a:rPr>
              <a:t>hidden state at </a:t>
            </a:r>
            <a:r>
              <a:rPr b="1" i="1" lang="en-US">
                <a:latin typeface="Fira Sans"/>
                <a:ea typeface="Fira Sans"/>
                <a:cs typeface="Fira Sans"/>
                <a:sym typeface="Fira Sans"/>
              </a:rPr>
              <a:t>t-1</a:t>
            </a:r>
            <a:r>
              <a:rPr lang="en-US"/>
              <a:t> and </a:t>
            </a:r>
            <a:r>
              <a:rPr b="1" lang="en-US">
                <a:latin typeface="Fira Sans"/>
                <a:ea typeface="Fira Sans"/>
                <a:cs typeface="Fira Sans"/>
                <a:sym typeface="Fira Sans"/>
              </a:rPr>
              <a:t>context vector</a:t>
            </a:r>
            <a:endParaRPr b="1">
              <a:latin typeface="Fira Sans"/>
              <a:ea typeface="Fira Sans"/>
              <a:cs typeface="Fira Sans"/>
              <a:sym typeface="Fira Sans"/>
            </a:endParaRPr>
          </a:p>
          <a:p>
            <a:pPr indent="-342900" lvl="0" marL="457200" rtl="0" algn="l">
              <a:lnSpc>
                <a:spcPct val="90000"/>
              </a:lnSpc>
              <a:spcBef>
                <a:spcPts val="0"/>
              </a:spcBef>
              <a:spcAft>
                <a:spcPts val="0"/>
              </a:spcAft>
              <a:buSzPts val="1800"/>
              <a:buChar char="•"/>
            </a:pPr>
            <a:r>
              <a:rPr lang="en-US"/>
              <a:t>Input is combined with preceding hidden state and context vector using </a:t>
            </a:r>
            <a:r>
              <a:rPr b="1" lang="en-US">
                <a:latin typeface="Fira Sans"/>
                <a:ea typeface="Fira Sans"/>
                <a:cs typeface="Fira Sans"/>
                <a:sym typeface="Fira Sans"/>
              </a:rPr>
              <a:t>articulated gating mechanism</a:t>
            </a:r>
            <a:endParaRPr b="1">
              <a:latin typeface="Fira Sans"/>
              <a:ea typeface="Fira Sans"/>
              <a:cs typeface="Fira Sans"/>
              <a:sym typeface="Fira Sans"/>
            </a:endParaRPr>
          </a:p>
          <a:p>
            <a:pPr indent="-342900" lvl="0" marL="457200" rtl="0" algn="l">
              <a:lnSpc>
                <a:spcPct val="90000"/>
              </a:lnSpc>
              <a:spcBef>
                <a:spcPts val="0"/>
              </a:spcBef>
              <a:spcAft>
                <a:spcPts val="0"/>
              </a:spcAft>
              <a:buClr>
                <a:srgbClr val="CC0000"/>
              </a:buClr>
              <a:buSzPts val="1800"/>
              <a:buChar char="•"/>
            </a:pPr>
            <a:r>
              <a:rPr b="1" lang="en-US">
                <a:solidFill>
                  <a:srgbClr val="CC0000"/>
                </a:solidFill>
                <a:latin typeface="Fira Sans"/>
                <a:ea typeface="Fira Sans"/>
                <a:cs typeface="Fira Sans"/>
                <a:sym typeface="Fira Sans"/>
              </a:rPr>
              <a:t>Reduced vanishing gradient problem</a:t>
            </a:r>
            <a:endParaRPr b="1">
              <a:solidFill>
                <a:srgbClr val="CC0000"/>
              </a:solidFill>
              <a:latin typeface="Fira Sans"/>
              <a:ea typeface="Fira Sans"/>
              <a:cs typeface="Fira Sans"/>
              <a:sym typeface="Fira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62" name="Shape 162"/>
        <p:cNvGrpSpPr/>
        <p:nvPr/>
      </p:nvGrpSpPr>
      <p:grpSpPr>
        <a:xfrm>
          <a:off x="0" y="0"/>
          <a:ext cx="0" cy="0"/>
          <a:chOff x="0" y="0"/>
          <a:chExt cx="0" cy="0"/>
        </a:xfrm>
      </p:grpSpPr>
      <p:sp>
        <p:nvSpPr>
          <p:cNvPr id="163" name="Google Shape;163;g173377a19a5_0_4"/>
          <p:cNvSpPr txBox="1"/>
          <p:nvPr>
            <p:ph type="title"/>
          </p:nvPr>
        </p:nvSpPr>
        <p:spPr>
          <a:xfrm>
            <a:off x="838200" y="365126"/>
            <a:ext cx="10515600" cy="906000"/>
          </a:xfrm>
          <a:prstGeom prst="rect">
            <a:avLst/>
          </a:prstGeom>
          <a:solidFill>
            <a:srgbClr val="595959"/>
          </a:solid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3200"/>
              <a:buNone/>
            </a:pPr>
            <a:r>
              <a:rPr lang="en-US"/>
              <a:t>Go over “long-distance dependencies” again</a:t>
            </a:r>
            <a:endParaRPr/>
          </a:p>
        </p:txBody>
      </p:sp>
      <p:sp>
        <p:nvSpPr>
          <p:cNvPr id="164" name="Google Shape;164;g173377a19a5_0_4"/>
          <p:cNvSpPr txBox="1"/>
          <p:nvPr>
            <p:ph idx="1" type="body"/>
          </p:nvPr>
        </p:nvSpPr>
        <p:spPr>
          <a:xfrm>
            <a:off x="838200" y="1442224"/>
            <a:ext cx="10515600" cy="47346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1000"/>
              </a:spcBef>
              <a:spcAft>
                <a:spcPts val="0"/>
              </a:spcAft>
              <a:buSzPts val="1800"/>
              <a:buNone/>
            </a:pPr>
            <a:r>
              <a:rPr lang="en-US"/>
              <a:t>Do we have evidence that LSTMS so better than RNNs at long distance dependencies?</a:t>
            </a:r>
            <a:endParaRPr/>
          </a:p>
          <a:p>
            <a:pPr indent="0" lvl="0" marL="0" rtl="0" algn="l">
              <a:lnSpc>
                <a:spcPct val="90000"/>
              </a:lnSpc>
              <a:spcBef>
                <a:spcPts val="1000"/>
              </a:spcBef>
              <a:spcAft>
                <a:spcPts val="0"/>
              </a:spcAft>
              <a:buSzPts val="1800"/>
              <a:buNone/>
            </a:pPr>
            <a:r>
              <a:t/>
            </a:r>
            <a:endParaRPr/>
          </a:p>
          <a:p>
            <a:pPr indent="0" lvl="0" marL="0" rtl="0" algn="l">
              <a:lnSpc>
                <a:spcPct val="90000"/>
              </a:lnSpc>
              <a:spcBef>
                <a:spcPts val="1000"/>
              </a:spcBef>
              <a:spcAft>
                <a:spcPts val="0"/>
              </a:spcAft>
              <a:buSzPts val="1800"/>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g16f8c64feba_0_5"/>
          <p:cNvSpPr txBox="1"/>
          <p:nvPr>
            <p:ph type="title"/>
          </p:nvPr>
        </p:nvSpPr>
        <p:spPr>
          <a:xfrm>
            <a:off x="838200" y="365126"/>
            <a:ext cx="10515600" cy="906000"/>
          </a:xfrm>
          <a:prstGeom prst="rect">
            <a:avLst/>
          </a:prstGeom>
          <a:solidFill>
            <a:srgbClr val="595959"/>
          </a:solid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3200"/>
              <a:buNone/>
            </a:pPr>
            <a:r>
              <a:rPr lang="en-US"/>
              <a:t>LSTMs Add Cells</a:t>
            </a:r>
            <a:endParaRPr/>
          </a:p>
        </p:txBody>
      </p:sp>
      <p:sp>
        <p:nvSpPr>
          <p:cNvPr id="170" name="Google Shape;170;g16f8c64feba_0_5"/>
          <p:cNvSpPr txBox="1"/>
          <p:nvPr>
            <p:ph idx="1" type="body"/>
          </p:nvPr>
        </p:nvSpPr>
        <p:spPr>
          <a:xfrm>
            <a:off x="838200" y="1442224"/>
            <a:ext cx="10515600" cy="47346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1000"/>
              </a:spcBef>
              <a:spcAft>
                <a:spcPts val="0"/>
              </a:spcAft>
              <a:buSzPts val="1800"/>
              <a:buNone/>
            </a:pPr>
            <a:r>
              <a:rPr lang="en-US"/>
              <a:t>Three gates in each cell:</a:t>
            </a:r>
            <a:endParaRPr/>
          </a:p>
          <a:p>
            <a:pPr indent="-342900" lvl="0" marL="457200" rtl="0" algn="l">
              <a:lnSpc>
                <a:spcPct val="90000"/>
              </a:lnSpc>
              <a:spcBef>
                <a:spcPts val="1000"/>
              </a:spcBef>
              <a:spcAft>
                <a:spcPts val="0"/>
              </a:spcAft>
              <a:buSzPts val="1800"/>
              <a:buAutoNum type="arabicPeriod"/>
            </a:pPr>
            <a:r>
              <a:rPr lang="en-US"/>
              <a:t>Input gate</a:t>
            </a:r>
            <a:endParaRPr/>
          </a:p>
          <a:p>
            <a:pPr indent="-342900" lvl="0" marL="457200" rtl="0" algn="l">
              <a:lnSpc>
                <a:spcPct val="90000"/>
              </a:lnSpc>
              <a:spcBef>
                <a:spcPts val="0"/>
              </a:spcBef>
              <a:spcAft>
                <a:spcPts val="0"/>
              </a:spcAft>
              <a:buSzPts val="1800"/>
              <a:buAutoNum type="arabicPeriod"/>
            </a:pPr>
            <a:r>
              <a:rPr lang="en-US"/>
              <a:t>Output gate</a:t>
            </a:r>
            <a:endParaRPr/>
          </a:p>
          <a:p>
            <a:pPr indent="-342900" lvl="0" marL="457200" rtl="0" algn="l">
              <a:lnSpc>
                <a:spcPct val="90000"/>
              </a:lnSpc>
              <a:spcBef>
                <a:spcPts val="0"/>
              </a:spcBef>
              <a:spcAft>
                <a:spcPts val="0"/>
              </a:spcAft>
              <a:buSzPts val="1800"/>
              <a:buAutoNum type="arabicPeriod"/>
            </a:pPr>
            <a:r>
              <a:rPr lang="en-US"/>
              <a:t>Forget gate</a:t>
            </a:r>
            <a:endParaRPr/>
          </a:p>
          <a:p>
            <a:pPr indent="0" lvl="0" marL="0" rtl="0" algn="l">
              <a:lnSpc>
                <a:spcPct val="90000"/>
              </a:lnSpc>
              <a:spcBef>
                <a:spcPts val="1000"/>
              </a:spcBef>
              <a:spcAft>
                <a:spcPts val="0"/>
              </a:spcAft>
              <a:buSzPts val="1800"/>
              <a:buNone/>
            </a:pPr>
            <a:r>
              <a:rPr lang="en-US"/>
              <a:t>These control the flow of information used for prediction and make LSTMs better than RNNs at handling the kinds of long-distance patterns we discussed previously.</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g170f1570fb3_0_62"/>
          <p:cNvSpPr txBox="1"/>
          <p:nvPr>
            <p:ph type="title"/>
          </p:nvPr>
        </p:nvSpPr>
        <p:spPr>
          <a:xfrm>
            <a:off x="838200" y="365126"/>
            <a:ext cx="10515600" cy="906000"/>
          </a:xfrm>
          <a:prstGeom prst="rect">
            <a:avLst/>
          </a:prstGeom>
          <a:solidFill>
            <a:srgbClr val="595959"/>
          </a:solid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3200"/>
              <a:buNone/>
            </a:pPr>
            <a:r>
              <a:rPr lang="en-US"/>
              <a:t>LSTMs Use a Context Layer</a:t>
            </a:r>
            <a:endParaRPr/>
          </a:p>
        </p:txBody>
      </p:sp>
      <p:sp>
        <p:nvSpPr>
          <p:cNvPr id="176" name="Google Shape;176;g170f1570fb3_0_62"/>
          <p:cNvSpPr txBox="1"/>
          <p:nvPr>
            <p:ph idx="1" type="body"/>
          </p:nvPr>
        </p:nvSpPr>
        <p:spPr>
          <a:xfrm>
            <a:off x="838200" y="1442224"/>
            <a:ext cx="10515600" cy="4734600"/>
          </a:xfrm>
          <a:prstGeom prst="rect">
            <a:avLst/>
          </a:prstGeom>
          <a:noFill/>
          <a:ln>
            <a:noFill/>
          </a:ln>
        </p:spPr>
        <p:txBody>
          <a:bodyPr anchorCtr="0" anchor="t" bIns="45700" lIns="91425" spcFirstLastPara="1" rIns="91425" wrap="square" tIns="45700">
            <a:normAutofit/>
          </a:bodyPr>
          <a:lstStyle/>
          <a:p>
            <a:pPr indent="-342900" lvl="0" marL="457200" rtl="0" algn="l">
              <a:lnSpc>
                <a:spcPct val="90000"/>
              </a:lnSpc>
              <a:spcBef>
                <a:spcPts val="1000"/>
              </a:spcBef>
              <a:spcAft>
                <a:spcPts val="0"/>
              </a:spcAft>
              <a:buSzPts val="1800"/>
              <a:buChar char="•"/>
            </a:pPr>
            <a:r>
              <a:rPr lang="en-US"/>
              <a:t>In parallel with the hidden layer </a:t>
            </a:r>
            <a:r>
              <a:rPr i="1" lang="en-US"/>
              <a:t>h</a:t>
            </a:r>
            <a:r>
              <a:rPr lang="en-US"/>
              <a:t>, LSTMs have a context layer </a:t>
            </a:r>
            <a:r>
              <a:rPr i="1" lang="en-US"/>
              <a:t>C</a:t>
            </a:r>
            <a:r>
              <a:rPr lang="en-US"/>
              <a:t> (of context vectors C</a:t>
            </a:r>
            <a:r>
              <a:rPr baseline="-25000" lang="en-US"/>
              <a:t>1</a:t>
            </a:r>
            <a:r>
              <a:rPr lang="en-US"/>
              <a:t>,...,C</a:t>
            </a:r>
            <a:r>
              <a:rPr baseline="-25000" lang="en-US"/>
              <a:t>n</a:t>
            </a:r>
            <a:r>
              <a:rPr lang="en-US"/>
              <a:t>) that carries a certain kind of information across timesteps.</a:t>
            </a:r>
            <a:endParaRPr>
              <a:solidFill>
                <a:srgbClr val="FF0000"/>
              </a:solidFill>
            </a:endParaRPr>
          </a:p>
          <a:p>
            <a:pPr indent="-342900" lvl="0" marL="457200" rtl="0" algn="l">
              <a:lnSpc>
                <a:spcPct val="90000"/>
              </a:lnSpc>
              <a:spcBef>
                <a:spcPts val="0"/>
              </a:spcBef>
              <a:spcAft>
                <a:spcPts val="0"/>
              </a:spcAft>
              <a:buSzPts val="1800"/>
              <a:buChar char="•"/>
            </a:pPr>
            <a:r>
              <a:rPr lang="en-US"/>
              <a:t>The context vector indicates what gets passed on about the current input and how much the current input will continue to contribute to updating the hidden state.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g16f0808f06a_0_6"/>
          <p:cNvSpPr txBox="1"/>
          <p:nvPr>
            <p:ph type="title"/>
          </p:nvPr>
        </p:nvSpPr>
        <p:spPr>
          <a:xfrm>
            <a:off x="838200" y="365126"/>
            <a:ext cx="10515600" cy="787200"/>
          </a:xfrm>
          <a:prstGeom prst="rect">
            <a:avLst/>
          </a:prstGeom>
          <a:solidFill>
            <a:srgbClr val="595959"/>
          </a:solid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rPr lang="en-US"/>
              <a:t>LSTMs Have an Articulated Internal Structure</a:t>
            </a:r>
            <a:endParaRPr/>
          </a:p>
        </p:txBody>
      </p:sp>
      <p:pic>
        <p:nvPicPr>
          <p:cNvPr id="182" name="Google Shape;182;g16f0808f06a_0_6"/>
          <p:cNvPicPr preferRelativeResize="0"/>
          <p:nvPr/>
        </p:nvPicPr>
        <p:blipFill rotWithShape="1">
          <a:blip r:embed="rId3">
            <a:alphaModFix/>
          </a:blip>
          <a:srcRect b="0" l="0" r="0" t="0"/>
          <a:stretch/>
        </p:blipFill>
        <p:spPr>
          <a:xfrm>
            <a:off x="838200" y="1835725"/>
            <a:ext cx="6120550" cy="4124199"/>
          </a:xfrm>
          <a:prstGeom prst="rect">
            <a:avLst/>
          </a:prstGeom>
          <a:noFill/>
          <a:ln>
            <a:noFill/>
          </a:ln>
        </p:spPr>
      </p:pic>
      <p:sp>
        <p:nvSpPr>
          <p:cNvPr id="183" name="Google Shape;183;g16f0808f06a_0_6"/>
          <p:cNvSpPr txBox="1"/>
          <p:nvPr/>
        </p:nvSpPr>
        <p:spPr>
          <a:xfrm>
            <a:off x="7081725" y="1867225"/>
            <a:ext cx="4272000" cy="4186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Fira Sans Light"/>
                <a:ea typeface="Fira Sans Light"/>
                <a:cs typeface="Fira Sans Light"/>
                <a:sym typeface="Fira Sans Light"/>
              </a:rPr>
              <a:t>Operations:</a:t>
            </a:r>
            <a:endParaRPr b="0" i="0" sz="2000" u="none" cap="none" strike="noStrike">
              <a:solidFill>
                <a:srgbClr val="000000"/>
              </a:solidFill>
              <a:latin typeface="Fira Sans Light"/>
              <a:ea typeface="Fira Sans Light"/>
              <a:cs typeface="Fira Sans Light"/>
              <a:sym typeface="Fira Sans Light"/>
            </a:endParaRPr>
          </a:p>
          <a:p>
            <a:pPr indent="-355600" lvl="0" marL="457200" marR="0" rtl="0" algn="l">
              <a:lnSpc>
                <a:spcPct val="100000"/>
              </a:lnSpc>
              <a:spcBef>
                <a:spcPts val="0"/>
              </a:spcBef>
              <a:spcAft>
                <a:spcPts val="0"/>
              </a:spcAft>
              <a:buClr>
                <a:srgbClr val="000000"/>
              </a:buClr>
              <a:buSzPts val="2000"/>
              <a:buFont typeface="Fira Sans Light"/>
              <a:buChar char="●"/>
            </a:pPr>
            <a:r>
              <a:rPr b="0" i="0" lang="en-US" sz="2000" u="none" cap="none" strike="noStrike">
                <a:solidFill>
                  <a:srgbClr val="000000"/>
                </a:solidFill>
                <a:latin typeface="Fira Sans Light"/>
                <a:ea typeface="Fira Sans Light"/>
                <a:cs typeface="Fira Sans Light"/>
                <a:sym typeface="Fira Sans Light"/>
              </a:rPr>
              <a:t>+ is element-wise addition</a:t>
            </a:r>
            <a:endParaRPr b="0" i="0" sz="2000" u="none" cap="none" strike="noStrike">
              <a:solidFill>
                <a:srgbClr val="000000"/>
              </a:solidFill>
              <a:latin typeface="Fira Sans Light"/>
              <a:ea typeface="Fira Sans Light"/>
              <a:cs typeface="Fira Sans Light"/>
              <a:sym typeface="Fira Sans Light"/>
            </a:endParaRPr>
          </a:p>
          <a:p>
            <a:pPr indent="-355600" lvl="0" marL="457200" marR="0" rtl="0" algn="l">
              <a:lnSpc>
                <a:spcPct val="100000"/>
              </a:lnSpc>
              <a:spcBef>
                <a:spcPts val="0"/>
              </a:spcBef>
              <a:spcAft>
                <a:spcPts val="0"/>
              </a:spcAft>
              <a:buClr>
                <a:srgbClr val="000000"/>
              </a:buClr>
              <a:buSzPts val="2000"/>
              <a:buFont typeface="Fira Sans Light"/>
              <a:buChar char="●"/>
            </a:pPr>
            <a:r>
              <a:rPr b="0" i="0" lang="en-US" sz="2000" u="none" cap="none" strike="noStrike">
                <a:solidFill>
                  <a:srgbClr val="000000"/>
                </a:solidFill>
                <a:latin typeface="Fira Sans Light"/>
                <a:ea typeface="Fira Sans Light"/>
                <a:cs typeface="Fira Sans Light"/>
                <a:sym typeface="Fira Sans Light"/>
              </a:rPr>
              <a:t>× is element-wise multiplication</a:t>
            </a:r>
            <a:endParaRPr b="0" i="0" sz="2000" u="none" cap="none" strike="noStrike">
              <a:solidFill>
                <a:srgbClr val="000000"/>
              </a:solidFill>
              <a:latin typeface="Fira Sans Light"/>
              <a:ea typeface="Fira Sans Light"/>
              <a:cs typeface="Fira Sans Light"/>
              <a:sym typeface="Fira Sans Light"/>
            </a:endParaRPr>
          </a:p>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Fira Sans Light"/>
                <a:ea typeface="Fira Sans Light"/>
                <a:cs typeface="Fira Sans Light"/>
                <a:sym typeface="Fira Sans Light"/>
              </a:rPr>
              <a:t>Non-linear functions</a:t>
            </a:r>
            <a:endParaRPr b="0" i="0" sz="2000" u="none" cap="none" strike="noStrike">
              <a:solidFill>
                <a:srgbClr val="000000"/>
              </a:solidFill>
              <a:latin typeface="Fira Sans Light"/>
              <a:ea typeface="Fira Sans Light"/>
              <a:cs typeface="Fira Sans Light"/>
              <a:sym typeface="Fira Sans Light"/>
            </a:endParaRPr>
          </a:p>
          <a:p>
            <a:pPr indent="-355600" lvl="0" marL="457200" marR="0" rtl="0" algn="l">
              <a:lnSpc>
                <a:spcPct val="100000"/>
              </a:lnSpc>
              <a:spcBef>
                <a:spcPts val="0"/>
              </a:spcBef>
              <a:spcAft>
                <a:spcPts val="0"/>
              </a:spcAft>
              <a:buClr>
                <a:srgbClr val="000000"/>
              </a:buClr>
              <a:buSzPts val="2000"/>
              <a:buFont typeface="Fira Sans Light"/>
              <a:buChar char="●"/>
            </a:pPr>
            <a:r>
              <a:rPr b="0" i="0" lang="en-US" sz="2000" u="none" cap="none" strike="noStrike">
                <a:solidFill>
                  <a:srgbClr val="000000"/>
                </a:solidFill>
                <a:latin typeface="Fira Sans Light"/>
                <a:ea typeface="Fira Sans Light"/>
                <a:cs typeface="Fira Sans Light"/>
                <a:sym typeface="Fira Sans Light"/>
              </a:rPr>
              <a:t>σ is sigmoid</a:t>
            </a:r>
            <a:endParaRPr b="0" i="0" sz="2000" u="none" cap="none" strike="noStrike">
              <a:solidFill>
                <a:srgbClr val="000000"/>
              </a:solidFill>
              <a:latin typeface="Fira Sans Light"/>
              <a:ea typeface="Fira Sans Light"/>
              <a:cs typeface="Fira Sans Light"/>
              <a:sym typeface="Fira Sans Light"/>
            </a:endParaRPr>
          </a:p>
          <a:p>
            <a:pPr indent="-355600" lvl="0" marL="457200" marR="0" rtl="0" algn="l">
              <a:lnSpc>
                <a:spcPct val="100000"/>
              </a:lnSpc>
              <a:spcBef>
                <a:spcPts val="0"/>
              </a:spcBef>
              <a:spcAft>
                <a:spcPts val="0"/>
              </a:spcAft>
              <a:buClr>
                <a:srgbClr val="000000"/>
              </a:buClr>
              <a:buSzPts val="2000"/>
              <a:buFont typeface="Fira Sans Light"/>
              <a:buChar char="●"/>
            </a:pPr>
            <a:r>
              <a:rPr b="0" i="0" lang="en-US" sz="2000" u="none" cap="none" strike="noStrike">
                <a:solidFill>
                  <a:srgbClr val="000000"/>
                </a:solidFill>
                <a:latin typeface="Fira Sans Light"/>
                <a:ea typeface="Fira Sans Light"/>
                <a:cs typeface="Fira Sans Light"/>
                <a:sym typeface="Fira Sans Light"/>
              </a:rPr>
              <a:t>tanh is hyperbolic tangent</a:t>
            </a:r>
            <a:endParaRPr b="0" i="0" sz="2000" u="none" cap="none" strike="noStrike">
              <a:solidFill>
                <a:srgbClr val="000000"/>
              </a:solidFill>
              <a:latin typeface="Fira Sans Light"/>
              <a:ea typeface="Fira Sans Light"/>
              <a:cs typeface="Fira Sans Light"/>
              <a:sym typeface="Fira Sans Light"/>
            </a:endParaRPr>
          </a:p>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Fira Sans Light"/>
                <a:ea typeface="Fira Sans Light"/>
                <a:cs typeface="Fira Sans Light"/>
                <a:sym typeface="Fira Sans Light"/>
              </a:rPr>
              <a:t>Vectors</a:t>
            </a:r>
            <a:endParaRPr b="0" i="0" sz="2000" u="none" cap="none" strike="noStrike">
              <a:solidFill>
                <a:srgbClr val="000000"/>
              </a:solidFill>
              <a:latin typeface="Fira Sans Light"/>
              <a:ea typeface="Fira Sans Light"/>
              <a:cs typeface="Fira Sans Light"/>
              <a:sym typeface="Fira Sans Light"/>
            </a:endParaRPr>
          </a:p>
          <a:p>
            <a:pPr indent="-355600" lvl="0" marL="457200" marR="0" rtl="0" algn="l">
              <a:lnSpc>
                <a:spcPct val="100000"/>
              </a:lnSpc>
              <a:spcBef>
                <a:spcPts val="0"/>
              </a:spcBef>
              <a:spcAft>
                <a:spcPts val="0"/>
              </a:spcAft>
              <a:buClr>
                <a:srgbClr val="000000"/>
              </a:buClr>
              <a:buSzPts val="2000"/>
              <a:buFont typeface="Fira Sans Light"/>
              <a:buChar char="●"/>
            </a:pPr>
            <a:r>
              <a:rPr b="0" i="0" lang="en-US" sz="2000" u="none" cap="none" strike="noStrike">
                <a:solidFill>
                  <a:srgbClr val="000000"/>
                </a:solidFill>
                <a:latin typeface="Fira Sans Light"/>
                <a:ea typeface="Fira Sans Light"/>
                <a:cs typeface="Fira Sans Light"/>
                <a:sym typeface="Fira Sans Light"/>
              </a:rPr>
              <a:t>C</a:t>
            </a:r>
            <a:r>
              <a:rPr b="0" baseline="-25000" i="0" lang="en-US" sz="2000" u="none" cap="none" strike="noStrike">
                <a:solidFill>
                  <a:srgbClr val="000000"/>
                </a:solidFill>
                <a:latin typeface="Fira Sans Light"/>
                <a:ea typeface="Fira Sans Light"/>
                <a:cs typeface="Fira Sans Light"/>
                <a:sym typeface="Fira Sans Light"/>
              </a:rPr>
              <a:t>t-1</a:t>
            </a:r>
            <a:r>
              <a:rPr b="0" i="0" lang="en-US" sz="2000" u="none" cap="none" strike="noStrike">
                <a:solidFill>
                  <a:srgbClr val="000000"/>
                </a:solidFill>
                <a:latin typeface="Fira Sans Light"/>
                <a:ea typeface="Fira Sans Light"/>
                <a:cs typeface="Fira Sans Light"/>
                <a:sym typeface="Fira Sans Light"/>
              </a:rPr>
              <a:t> is the context vector</a:t>
            </a:r>
            <a:endParaRPr b="0" i="0" sz="2000" u="none" cap="none" strike="noStrike">
              <a:solidFill>
                <a:srgbClr val="000000"/>
              </a:solidFill>
              <a:latin typeface="Fira Sans Light"/>
              <a:ea typeface="Fira Sans Light"/>
              <a:cs typeface="Fira Sans Light"/>
              <a:sym typeface="Fira Sans Light"/>
            </a:endParaRPr>
          </a:p>
          <a:p>
            <a:pPr indent="-355600" lvl="0" marL="457200" marR="0" rtl="0" algn="l">
              <a:lnSpc>
                <a:spcPct val="100000"/>
              </a:lnSpc>
              <a:spcBef>
                <a:spcPts val="0"/>
              </a:spcBef>
              <a:spcAft>
                <a:spcPts val="0"/>
              </a:spcAft>
              <a:buClr>
                <a:srgbClr val="000000"/>
              </a:buClr>
              <a:buSzPts val="2000"/>
              <a:buFont typeface="Fira Sans Light"/>
              <a:buChar char="●"/>
            </a:pPr>
            <a:r>
              <a:rPr b="0" i="0" lang="en-US" sz="2000" u="none" cap="none" strike="noStrike">
                <a:solidFill>
                  <a:srgbClr val="000000"/>
                </a:solidFill>
                <a:latin typeface="Fira Sans Light"/>
                <a:ea typeface="Fira Sans Light"/>
                <a:cs typeface="Fira Sans Light"/>
                <a:sym typeface="Fira Sans Light"/>
              </a:rPr>
              <a:t>h</a:t>
            </a:r>
            <a:r>
              <a:rPr b="0" baseline="-25000" i="0" lang="en-US" sz="2000" u="none" cap="none" strike="noStrike">
                <a:solidFill>
                  <a:srgbClr val="000000"/>
                </a:solidFill>
                <a:latin typeface="Fira Sans Light"/>
                <a:ea typeface="Fira Sans Light"/>
                <a:cs typeface="Fira Sans Light"/>
                <a:sym typeface="Fira Sans Light"/>
              </a:rPr>
              <a:t>t-1</a:t>
            </a:r>
            <a:r>
              <a:rPr b="0" i="1" lang="en-US" sz="2000" u="none" cap="none" strike="noStrike">
                <a:solidFill>
                  <a:srgbClr val="000000"/>
                </a:solidFill>
                <a:latin typeface="Fira Sans Light"/>
                <a:ea typeface="Fira Sans Light"/>
                <a:cs typeface="Fira Sans Light"/>
                <a:sym typeface="Fira Sans Light"/>
              </a:rPr>
              <a:t> </a:t>
            </a:r>
            <a:r>
              <a:rPr b="0" i="0" lang="en-US" sz="2000" u="none" cap="none" strike="noStrike">
                <a:solidFill>
                  <a:srgbClr val="000000"/>
                </a:solidFill>
                <a:latin typeface="Fira Sans Light"/>
                <a:ea typeface="Fira Sans Light"/>
                <a:cs typeface="Fira Sans Light"/>
                <a:sym typeface="Fira Sans Light"/>
              </a:rPr>
              <a:t>and h</a:t>
            </a:r>
            <a:r>
              <a:rPr b="0" baseline="-25000" i="0" lang="en-US" sz="2000" u="none" cap="none" strike="noStrike">
                <a:solidFill>
                  <a:srgbClr val="000000"/>
                </a:solidFill>
                <a:latin typeface="Fira Sans Light"/>
                <a:ea typeface="Fira Sans Light"/>
                <a:cs typeface="Fira Sans Light"/>
                <a:sym typeface="Fira Sans Light"/>
              </a:rPr>
              <a:t>t</a:t>
            </a:r>
            <a:r>
              <a:rPr b="0" i="0" lang="en-US" sz="2000" u="none" cap="none" strike="noStrike">
                <a:solidFill>
                  <a:srgbClr val="000000"/>
                </a:solidFill>
                <a:latin typeface="Fira Sans Light"/>
                <a:ea typeface="Fira Sans Light"/>
                <a:cs typeface="Fira Sans Light"/>
                <a:sym typeface="Fira Sans Light"/>
              </a:rPr>
              <a:t> are the hidden layer at the previous and current timestep</a:t>
            </a:r>
            <a:endParaRPr b="0" i="0" sz="2000" u="none" cap="none" strike="noStrike">
              <a:solidFill>
                <a:srgbClr val="000000"/>
              </a:solidFill>
              <a:latin typeface="Fira Sans Light"/>
              <a:ea typeface="Fira Sans Light"/>
              <a:cs typeface="Fira Sans Light"/>
              <a:sym typeface="Fira Sans Light"/>
            </a:endParaRPr>
          </a:p>
          <a:p>
            <a:pPr indent="-355600" lvl="0" marL="457200" marR="0" rtl="0" algn="l">
              <a:lnSpc>
                <a:spcPct val="100000"/>
              </a:lnSpc>
              <a:spcBef>
                <a:spcPts val="0"/>
              </a:spcBef>
              <a:spcAft>
                <a:spcPts val="0"/>
              </a:spcAft>
              <a:buClr>
                <a:srgbClr val="000000"/>
              </a:buClr>
              <a:buSzPts val="2000"/>
              <a:buFont typeface="Fira Sans Light"/>
              <a:buChar char="●"/>
            </a:pPr>
            <a:r>
              <a:rPr b="0" i="0" lang="en-US" sz="2000" u="none" cap="none" strike="noStrike">
                <a:solidFill>
                  <a:srgbClr val="000000"/>
                </a:solidFill>
                <a:latin typeface="Fira Sans Light"/>
                <a:ea typeface="Fira Sans Light"/>
                <a:cs typeface="Fira Sans Light"/>
                <a:sym typeface="Fira Sans Light"/>
              </a:rPr>
              <a:t>X</a:t>
            </a:r>
            <a:r>
              <a:rPr b="0" baseline="-25000" i="0" lang="en-US" sz="2000" u="none" cap="none" strike="noStrike">
                <a:solidFill>
                  <a:srgbClr val="000000"/>
                </a:solidFill>
                <a:latin typeface="Fira Sans Light"/>
                <a:ea typeface="Fira Sans Light"/>
                <a:cs typeface="Fira Sans Light"/>
                <a:sym typeface="Fira Sans Light"/>
              </a:rPr>
              <a:t>t</a:t>
            </a:r>
            <a:r>
              <a:rPr b="0" i="0" lang="en-US" sz="2000" u="none" cap="none" strike="noStrike">
                <a:solidFill>
                  <a:srgbClr val="000000"/>
                </a:solidFill>
                <a:latin typeface="Fira Sans Light"/>
                <a:ea typeface="Fira Sans Light"/>
                <a:cs typeface="Fira Sans Light"/>
                <a:sym typeface="Fira Sans Light"/>
              </a:rPr>
              <a:t> is the input (at the current timestep)</a:t>
            </a:r>
            <a:endParaRPr b="0" i="0" sz="2000" u="none" cap="none" strike="noStrike">
              <a:solidFill>
                <a:srgbClr val="000000"/>
              </a:solidFill>
              <a:latin typeface="Fira Sans Light"/>
              <a:ea typeface="Fira Sans Light"/>
              <a:cs typeface="Fira Sans Light"/>
              <a:sym typeface="Fira Sans Light"/>
            </a:endParaRPr>
          </a:p>
        </p:txBody>
      </p:sp>
      <p:sp>
        <p:nvSpPr>
          <p:cNvPr id="184" name="Google Shape;184;g16f0808f06a_0_6"/>
          <p:cNvSpPr/>
          <p:nvPr/>
        </p:nvSpPr>
        <p:spPr>
          <a:xfrm>
            <a:off x="4666925" y="5873875"/>
            <a:ext cx="1377000" cy="377400"/>
          </a:xfrm>
          <a:prstGeom prst="wedgeRectCallout">
            <a:avLst>
              <a:gd fmla="val -37502" name="adj1"/>
              <a:gd fmla="val -244694" name="adj2"/>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output gate </a:t>
            </a:r>
            <a:r>
              <a:rPr b="0" i="1" lang="en-US" sz="1400" u="none" cap="none" strike="noStrike">
                <a:solidFill>
                  <a:srgbClr val="000000"/>
                </a:solidFill>
                <a:latin typeface="Arial"/>
                <a:ea typeface="Arial"/>
                <a:cs typeface="Arial"/>
                <a:sym typeface="Arial"/>
              </a:rPr>
              <a:t>o</a:t>
            </a:r>
            <a:endParaRPr b="0" i="0" sz="1400" u="none" cap="none" strike="noStrike">
              <a:solidFill>
                <a:srgbClr val="000000"/>
              </a:solidFill>
              <a:latin typeface="Arial"/>
              <a:ea typeface="Arial"/>
              <a:cs typeface="Arial"/>
              <a:sym typeface="Arial"/>
            </a:endParaRPr>
          </a:p>
        </p:txBody>
      </p:sp>
      <p:sp>
        <p:nvSpPr>
          <p:cNvPr id="185" name="Google Shape;185;g16f0808f06a_0_6"/>
          <p:cNvSpPr/>
          <p:nvPr/>
        </p:nvSpPr>
        <p:spPr>
          <a:xfrm>
            <a:off x="158850" y="3435600"/>
            <a:ext cx="2058600" cy="324600"/>
          </a:xfrm>
          <a:prstGeom prst="wedgeRectCallout">
            <a:avLst>
              <a:gd fmla="val 51937" name="adj1"/>
              <a:gd fmla="val 219201" name="adj2"/>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forget gate </a:t>
            </a:r>
            <a:r>
              <a:rPr b="0" i="1" lang="en-US" sz="1400" u="none" cap="none" strike="noStrike">
                <a:solidFill>
                  <a:srgbClr val="000000"/>
                </a:solidFill>
                <a:latin typeface="Arial"/>
                <a:ea typeface="Arial"/>
                <a:cs typeface="Arial"/>
                <a:sym typeface="Arial"/>
              </a:rPr>
              <a:t>f</a:t>
            </a:r>
            <a:endParaRPr b="0" i="1" sz="1400" u="none" cap="none" strike="noStrike">
              <a:solidFill>
                <a:srgbClr val="000000"/>
              </a:solidFill>
              <a:latin typeface="Arial"/>
              <a:ea typeface="Arial"/>
              <a:cs typeface="Arial"/>
              <a:sym typeface="Arial"/>
            </a:endParaRPr>
          </a:p>
        </p:txBody>
      </p:sp>
      <p:sp>
        <p:nvSpPr>
          <p:cNvPr id="186" name="Google Shape;186;g16f0808f06a_0_6"/>
          <p:cNvSpPr/>
          <p:nvPr/>
        </p:nvSpPr>
        <p:spPr>
          <a:xfrm>
            <a:off x="3256875" y="5694900"/>
            <a:ext cx="1178400" cy="324600"/>
          </a:xfrm>
          <a:prstGeom prst="wedgeRectCallout">
            <a:avLst>
              <a:gd fmla="val -44942" name="adj1"/>
              <a:gd fmla="val -399330" name="adj2"/>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input gate </a:t>
            </a:r>
            <a:r>
              <a:rPr b="0" i="1" lang="en-US" sz="1400" u="none" cap="none" strike="noStrike">
                <a:solidFill>
                  <a:srgbClr val="000000"/>
                </a:solidFill>
                <a:latin typeface="Arial"/>
                <a:ea typeface="Arial"/>
                <a:cs typeface="Arial"/>
                <a:sym typeface="Arial"/>
              </a:rPr>
              <a:t>i</a:t>
            </a:r>
            <a:endParaRPr b="0" i="1" sz="1400" u="none" cap="none" strike="noStrike">
              <a:solidFill>
                <a:srgbClr val="000000"/>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g170f1570fb3_0_78"/>
          <p:cNvSpPr txBox="1"/>
          <p:nvPr>
            <p:ph type="title"/>
          </p:nvPr>
        </p:nvSpPr>
        <p:spPr>
          <a:xfrm>
            <a:off x="285600" y="365126"/>
            <a:ext cx="10515600" cy="787200"/>
          </a:xfrm>
          <a:prstGeom prst="rect">
            <a:avLst/>
          </a:prstGeom>
          <a:solidFill>
            <a:srgbClr val="595959"/>
          </a:solid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SzPct val="62500"/>
              <a:buNone/>
            </a:pPr>
            <a:r>
              <a:rPr lang="en-US"/>
              <a:t>Do the usual RNN thing with the current input and the hidden state for the previous time step, and their weight matrices</a:t>
            </a:r>
            <a:endParaRPr/>
          </a:p>
        </p:txBody>
      </p:sp>
      <p:pic>
        <p:nvPicPr>
          <p:cNvPr id="192" name="Google Shape;192;g170f1570fb3_0_78"/>
          <p:cNvPicPr preferRelativeResize="0"/>
          <p:nvPr/>
        </p:nvPicPr>
        <p:blipFill rotWithShape="1">
          <a:blip r:embed="rId3">
            <a:alphaModFix/>
          </a:blip>
          <a:srcRect b="0" l="0" r="0" t="0"/>
          <a:stretch/>
        </p:blipFill>
        <p:spPr>
          <a:xfrm>
            <a:off x="112925" y="1578825"/>
            <a:ext cx="9150651" cy="4682875"/>
          </a:xfrm>
          <a:prstGeom prst="rect">
            <a:avLst/>
          </a:prstGeom>
          <a:noFill/>
          <a:ln>
            <a:noFill/>
          </a:ln>
        </p:spPr>
      </p:pic>
      <p:sp>
        <p:nvSpPr>
          <p:cNvPr id="193" name="Google Shape;193;g170f1570fb3_0_78"/>
          <p:cNvSpPr/>
          <p:nvPr/>
        </p:nvSpPr>
        <p:spPr>
          <a:xfrm rot="665010">
            <a:off x="1690553" y="2748817"/>
            <a:ext cx="3751574" cy="835814"/>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 name="Google Shape;194;g170f1570fb3_0_78"/>
          <p:cNvSpPr/>
          <p:nvPr/>
        </p:nvSpPr>
        <p:spPr>
          <a:xfrm rot="-2053841">
            <a:off x="1997458" y="3665087"/>
            <a:ext cx="3227584" cy="88667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195" name="Google Shape;195;g170f1570fb3_0_78"/>
          <p:cNvSpPr txBox="1"/>
          <p:nvPr/>
        </p:nvSpPr>
        <p:spPr>
          <a:xfrm>
            <a:off x="9263575" y="2735025"/>
            <a:ext cx="2496600" cy="3417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Fira Sans Light"/>
                <a:ea typeface="Fira Sans Light"/>
                <a:cs typeface="Fira Sans Light"/>
                <a:sym typeface="Fira Sans Light"/>
              </a:rPr>
              <a:t>U is a weight matrix that is multiplied  with the hidden layer of the previous time step. </a:t>
            </a:r>
            <a:endParaRPr b="0" i="0" sz="1400" u="none" cap="none" strike="noStrike">
              <a:solidFill>
                <a:srgbClr val="000000"/>
              </a:solidFill>
              <a:latin typeface="Fira Sans Light"/>
              <a:ea typeface="Fira Sans Light"/>
              <a:cs typeface="Fira Sans Light"/>
              <a:sym typeface="Fira Sans Light"/>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Fira Sans Light"/>
              <a:ea typeface="Fira Sans Light"/>
              <a:cs typeface="Fira Sans Light"/>
              <a:sym typeface="Fira Sans Light"/>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Fira Sans Light"/>
                <a:ea typeface="Fira Sans Light"/>
                <a:cs typeface="Fira Sans Light"/>
                <a:sym typeface="Fira Sans Light"/>
              </a:rPr>
              <a:t>W is a weight matrix that is multiplied by the current input. </a:t>
            </a:r>
            <a:endParaRPr b="0" i="0" sz="1400" u="none" cap="none" strike="noStrike">
              <a:solidFill>
                <a:srgbClr val="000000"/>
              </a:solidFill>
              <a:latin typeface="Fira Sans Light"/>
              <a:ea typeface="Fira Sans Light"/>
              <a:cs typeface="Fira Sans Light"/>
              <a:sym typeface="Fira Sans Light"/>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Fira Sans Light"/>
              <a:ea typeface="Fira Sans Light"/>
              <a:cs typeface="Fira Sans Light"/>
              <a:sym typeface="Fira Sans Light"/>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Fira Sans Light"/>
                <a:ea typeface="Fira Sans Light"/>
                <a:cs typeface="Fira Sans Light"/>
                <a:sym typeface="Fira Sans Light"/>
              </a:rPr>
              <a:t>Use tanh as the activation function. </a:t>
            </a:r>
            <a:endParaRPr b="0" i="0" sz="1400" u="none" cap="none" strike="noStrike">
              <a:solidFill>
                <a:srgbClr val="000000"/>
              </a:solidFill>
              <a:latin typeface="Fira Sans Light"/>
              <a:ea typeface="Fira Sans Light"/>
              <a:cs typeface="Fira Sans Light"/>
              <a:sym typeface="Fira Sans Light"/>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Fira Sans Light"/>
              <a:ea typeface="Fira Sans Light"/>
              <a:cs typeface="Fira Sans Light"/>
              <a:sym typeface="Fira Sans Light"/>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Fira Sans Light"/>
                <a:ea typeface="Fira Sans Light"/>
                <a:cs typeface="Fira Sans Light"/>
                <a:sym typeface="Fira Sans Light"/>
              </a:rPr>
              <a:t>The result is called g in the diagram.</a:t>
            </a:r>
            <a:endParaRPr b="0" i="0" sz="1400" u="none" cap="none" strike="noStrike">
              <a:solidFill>
                <a:srgbClr val="000000"/>
              </a:solidFill>
              <a:latin typeface="Fira Sans Light"/>
              <a:ea typeface="Fira Sans Light"/>
              <a:cs typeface="Fira Sans Light"/>
              <a:sym typeface="Fira Sans Light"/>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Fira Sans Light"/>
              <a:ea typeface="Fira Sans Light"/>
              <a:cs typeface="Fira Sans Light"/>
              <a:sym typeface="Fira Sans Light"/>
            </a:endParaRPr>
          </a:p>
        </p:txBody>
      </p:sp>
      <p:pic>
        <p:nvPicPr>
          <p:cNvPr id="196" name="Google Shape;196;g170f1570fb3_0_78"/>
          <p:cNvPicPr preferRelativeResize="0"/>
          <p:nvPr/>
        </p:nvPicPr>
        <p:blipFill rotWithShape="1">
          <a:blip r:embed="rId4">
            <a:alphaModFix/>
          </a:blip>
          <a:srcRect b="0" l="0" r="0" t="0"/>
          <a:stretch/>
        </p:blipFill>
        <p:spPr>
          <a:xfrm>
            <a:off x="8451075" y="1904450"/>
            <a:ext cx="3376518" cy="5876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 name="Shape 74"/>
        <p:cNvGrpSpPr/>
        <p:nvPr/>
      </p:nvGrpSpPr>
      <p:grpSpPr>
        <a:xfrm>
          <a:off x="0" y="0"/>
          <a:ext cx="0" cy="0"/>
          <a:chOff x="0" y="0"/>
          <a:chExt cx="0" cy="0"/>
        </a:xfrm>
      </p:grpSpPr>
      <p:sp>
        <p:nvSpPr>
          <p:cNvPr id="75" name="Google Shape;75;p2"/>
          <p:cNvSpPr txBox="1"/>
          <p:nvPr>
            <p:ph type="title"/>
          </p:nvPr>
        </p:nvSpPr>
        <p:spPr>
          <a:xfrm>
            <a:off x="838200" y="365126"/>
            <a:ext cx="10515600" cy="906114"/>
          </a:xfrm>
          <a:prstGeom prst="rect">
            <a:avLst/>
          </a:prstGeom>
          <a:solidFill>
            <a:srgbClr val="595959"/>
          </a:solid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3200"/>
              <a:buFont typeface="Fira Sans"/>
              <a:buNone/>
            </a:pPr>
            <a:r>
              <a:rPr lang="en-US"/>
              <a:t>Learning Objectives</a:t>
            </a:r>
            <a:endParaRPr/>
          </a:p>
        </p:txBody>
      </p:sp>
      <p:sp>
        <p:nvSpPr>
          <p:cNvPr id="76" name="Google Shape;76;p2"/>
          <p:cNvSpPr txBox="1"/>
          <p:nvPr>
            <p:ph idx="1" type="body"/>
          </p:nvPr>
        </p:nvSpPr>
        <p:spPr>
          <a:xfrm>
            <a:off x="838200" y="1442224"/>
            <a:ext cx="10515600" cy="4734739"/>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None/>
            </a:pPr>
            <a:r>
              <a:rPr lang="en-US"/>
              <a:t>At the end of this lecture, students should be able to:</a:t>
            </a:r>
            <a:endParaRPr/>
          </a:p>
          <a:p>
            <a:pPr indent="-228600" lvl="0" marL="228600" rtl="0" algn="l">
              <a:lnSpc>
                <a:spcPct val="90000"/>
              </a:lnSpc>
              <a:spcBef>
                <a:spcPts val="1000"/>
              </a:spcBef>
              <a:spcAft>
                <a:spcPts val="0"/>
              </a:spcAft>
              <a:buClr>
                <a:schemeClr val="dk1"/>
              </a:buClr>
              <a:buSzPts val="2800"/>
              <a:buChar char="•"/>
            </a:pPr>
            <a:r>
              <a:rPr lang="en-US"/>
              <a:t>Describe Simple RNNs, Stacked RNNs, Bidirectional RNNs, and LSTMs</a:t>
            </a:r>
            <a:endParaRPr/>
          </a:p>
          <a:p>
            <a:pPr indent="-228600" lvl="1" marL="685800" rtl="0" algn="l">
              <a:lnSpc>
                <a:spcPct val="90000"/>
              </a:lnSpc>
              <a:spcBef>
                <a:spcPts val="1000"/>
              </a:spcBef>
              <a:spcAft>
                <a:spcPts val="0"/>
              </a:spcAft>
              <a:buSzPts val="1800"/>
              <a:buChar char="•"/>
            </a:pPr>
            <a:r>
              <a:rPr lang="en-US"/>
              <a:t>Understand what properties of language and what NLP tasks require these models</a:t>
            </a:r>
            <a:endParaRPr/>
          </a:p>
          <a:p>
            <a:pPr indent="-228600" lvl="0" marL="228600" rtl="0" algn="l">
              <a:lnSpc>
                <a:spcPct val="90000"/>
              </a:lnSpc>
              <a:spcBef>
                <a:spcPts val="1000"/>
              </a:spcBef>
              <a:spcAft>
                <a:spcPts val="0"/>
              </a:spcAft>
              <a:buClr>
                <a:schemeClr val="dk1"/>
              </a:buClr>
              <a:buSzPts val="2800"/>
              <a:buChar char="•"/>
            </a:pPr>
            <a:r>
              <a:rPr lang="en-US"/>
              <a:t>Apply Encoder-Decoder models to tasks like machine translation.</a:t>
            </a:r>
            <a:endParaRPr/>
          </a:p>
          <a:p>
            <a:pPr indent="-228600" lvl="0" marL="228600" rtl="0" algn="l">
              <a:lnSpc>
                <a:spcPct val="90000"/>
              </a:lnSpc>
              <a:spcBef>
                <a:spcPts val="1000"/>
              </a:spcBef>
              <a:spcAft>
                <a:spcPts val="0"/>
              </a:spcAft>
              <a:buClr>
                <a:schemeClr val="dk1"/>
              </a:buClr>
              <a:buSzPts val="2800"/>
              <a:buChar char="•"/>
            </a:pPr>
            <a:r>
              <a:rPr lang="en-US"/>
              <a:t>Describe attention mechanisms as they apply to LSTMs and Transformers</a:t>
            </a:r>
            <a:endParaRPr/>
          </a:p>
          <a:p>
            <a:pPr indent="-228600" lvl="0" marL="228600" rtl="0" algn="l">
              <a:lnSpc>
                <a:spcPct val="90000"/>
              </a:lnSpc>
              <a:spcBef>
                <a:spcPts val="1000"/>
              </a:spcBef>
              <a:spcAft>
                <a:spcPts val="0"/>
              </a:spcAft>
              <a:buClr>
                <a:schemeClr val="dk1"/>
              </a:buClr>
              <a:buSzPts val="2800"/>
              <a:buChar char="•"/>
            </a:pPr>
            <a:r>
              <a:rPr lang="en-US"/>
              <a:t>Apply Transformers to sequence-modeling tasks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g170f1570fb3_0_67"/>
          <p:cNvSpPr txBox="1"/>
          <p:nvPr>
            <p:ph type="title"/>
          </p:nvPr>
        </p:nvSpPr>
        <p:spPr>
          <a:xfrm>
            <a:off x="285600" y="315775"/>
            <a:ext cx="7786200" cy="836700"/>
          </a:xfrm>
          <a:prstGeom prst="rect">
            <a:avLst/>
          </a:prstGeom>
          <a:solidFill>
            <a:srgbClr val="595959"/>
          </a:solid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rPr lang="en-US"/>
              <a:t>How to forget</a:t>
            </a:r>
            <a:endParaRPr/>
          </a:p>
        </p:txBody>
      </p:sp>
      <p:pic>
        <p:nvPicPr>
          <p:cNvPr id="202" name="Google Shape;202;g170f1570fb3_0_67"/>
          <p:cNvPicPr preferRelativeResize="0"/>
          <p:nvPr/>
        </p:nvPicPr>
        <p:blipFill rotWithShape="1">
          <a:blip r:embed="rId3">
            <a:alphaModFix/>
          </a:blip>
          <a:srcRect b="0" l="0" r="0" t="0"/>
          <a:stretch/>
        </p:blipFill>
        <p:spPr>
          <a:xfrm>
            <a:off x="112925" y="1578825"/>
            <a:ext cx="9150651" cy="4682875"/>
          </a:xfrm>
          <a:prstGeom prst="rect">
            <a:avLst/>
          </a:prstGeom>
          <a:noFill/>
          <a:ln>
            <a:noFill/>
          </a:ln>
        </p:spPr>
      </p:pic>
      <p:sp>
        <p:nvSpPr>
          <p:cNvPr id="203" name="Google Shape;203;g170f1570fb3_0_67"/>
          <p:cNvSpPr/>
          <p:nvPr/>
        </p:nvSpPr>
        <p:spPr>
          <a:xfrm rot="-638969">
            <a:off x="1364916" y="2462677"/>
            <a:ext cx="3751618" cy="835804"/>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04" name="Google Shape;204;g170f1570fb3_0_67"/>
          <p:cNvPicPr preferRelativeResize="0"/>
          <p:nvPr/>
        </p:nvPicPr>
        <p:blipFill rotWithShape="1">
          <a:blip r:embed="rId4">
            <a:alphaModFix/>
          </a:blip>
          <a:srcRect b="0" l="0" r="0" t="0"/>
          <a:stretch/>
        </p:blipFill>
        <p:spPr>
          <a:xfrm>
            <a:off x="8568363" y="286450"/>
            <a:ext cx="3076575" cy="895350"/>
          </a:xfrm>
          <a:prstGeom prst="rect">
            <a:avLst/>
          </a:prstGeom>
          <a:noFill/>
          <a:ln>
            <a:noFill/>
          </a:ln>
        </p:spPr>
      </p:pic>
      <p:sp>
        <p:nvSpPr>
          <p:cNvPr id="205" name="Google Shape;205;g170f1570fb3_0_67"/>
          <p:cNvSpPr/>
          <p:nvPr/>
        </p:nvSpPr>
        <p:spPr>
          <a:xfrm rot="-3459730">
            <a:off x="1680604" y="3287220"/>
            <a:ext cx="3173242" cy="794409"/>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 name="Google Shape;206;g170f1570fb3_0_67"/>
          <p:cNvSpPr txBox="1"/>
          <p:nvPr/>
        </p:nvSpPr>
        <p:spPr>
          <a:xfrm>
            <a:off x="4400950" y="1963650"/>
            <a:ext cx="5683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Fira Sans Light"/>
              <a:ea typeface="Fira Sans Light"/>
              <a:cs typeface="Fira Sans Light"/>
              <a:sym typeface="Fira Sans Light"/>
            </a:endParaRPr>
          </a:p>
        </p:txBody>
      </p:sp>
      <p:sp>
        <p:nvSpPr>
          <p:cNvPr id="207" name="Google Shape;207;g170f1570fb3_0_67"/>
          <p:cNvSpPr txBox="1"/>
          <p:nvPr/>
        </p:nvSpPr>
        <p:spPr>
          <a:xfrm>
            <a:off x="9263575" y="1329425"/>
            <a:ext cx="2496600" cy="4925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Fira Sans Light"/>
                <a:ea typeface="Fira Sans Light"/>
                <a:cs typeface="Fira Sans Light"/>
                <a:sym typeface="Fira Sans Light"/>
              </a:rPr>
              <a:t>U is a weight matrix that is multiplied  with the hidden layer of the previous time step. </a:t>
            </a:r>
            <a:endParaRPr b="0" i="0" sz="1400" u="none" cap="none" strike="noStrike">
              <a:solidFill>
                <a:srgbClr val="000000"/>
              </a:solidFill>
              <a:latin typeface="Fira Sans Light"/>
              <a:ea typeface="Fira Sans Light"/>
              <a:cs typeface="Fira Sans Light"/>
              <a:sym typeface="Fira Sans Light"/>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Fira Sans Light"/>
              <a:ea typeface="Fira Sans Light"/>
              <a:cs typeface="Fira Sans Light"/>
              <a:sym typeface="Fira Sans Light"/>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Fira Sans Light"/>
                <a:ea typeface="Fira Sans Light"/>
                <a:cs typeface="Fira Sans Light"/>
                <a:sym typeface="Fira Sans Light"/>
              </a:rPr>
              <a:t>W is a weight matrix that is multiplied by the current input. </a:t>
            </a:r>
            <a:endParaRPr b="0" i="0" sz="1400" u="none" cap="none" strike="noStrike">
              <a:solidFill>
                <a:srgbClr val="000000"/>
              </a:solidFill>
              <a:latin typeface="Fira Sans Light"/>
              <a:ea typeface="Fira Sans Light"/>
              <a:cs typeface="Fira Sans Light"/>
              <a:sym typeface="Fira Sans Light"/>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Fira Sans Light"/>
              <a:ea typeface="Fira Sans Light"/>
              <a:cs typeface="Fira Sans Light"/>
              <a:sym typeface="Fira Sans Light"/>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Fira Sans Light"/>
                <a:ea typeface="Fira Sans Light"/>
                <a:cs typeface="Fira Sans Light"/>
                <a:sym typeface="Fira Sans Light"/>
              </a:rPr>
              <a:t>Use sigmoid as the activation function in order to push outputs toward 0 or 1. </a:t>
            </a:r>
            <a:endParaRPr b="0" i="0" sz="1400" u="none" cap="none" strike="noStrike">
              <a:solidFill>
                <a:srgbClr val="000000"/>
              </a:solidFill>
              <a:latin typeface="Fira Sans Light"/>
              <a:ea typeface="Fira Sans Light"/>
              <a:cs typeface="Fira Sans Light"/>
              <a:sym typeface="Fira Sans Light"/>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Fira Sans Light"/>
              <a:ea typeface="Fira Sans Light"/>
              <a:cs typeface="Fira Sans Light"/>
              <a:sym typeface="Fira Sans Light"/>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Fira Sans Light"/>
                <a:ea typeface="Fira Sans Light"/>
                <a:cs typeface="Fira Sans Light"/>
                <a:sym typeface="Fira Sans Light"/>
              </a:rPr>
              <a:t>This results in a “mask”, shown as f in the diagram.</a:t>
            </a:r>
            <a:endParaRPr b="0" i="0" sz="1400" u="none" cap="none" strike="noStrike">
              <a:solidFill>
                <a:srgbClr val="000000"/>
              </a:solidFill>
              <a:latin typeface="Fira Sans Light"/>
              <a:ea typeface="Fira Sans Light"/>
              <a:cs typeface="Fira Sans Light"/>
              <a:sym typeface="Fira Sans Light"/>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Fira Sans Light"/>
              <a:ea typeface="Fira Sans Light"/>
              <a:cs typeface="Fira Sans Light"/>
              <a:sym typeface="Fira Sans Light"/>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Fira Sans Light"/>
                <a:ea typeface="Fira Sans Light"/>
                <a:cs typeface="Fira Sans Light"/>
                <a:sym typeface="Fira Sans Light"/>
              </a:rPr>
              <a:t>Multiply the mask by the context vector from the previous time step, resulting in a vector k.</a:t>
            </a:r>
            <a:endParaRPr b="0" i="0" sz="1400" u="none" cap="none" strike="noStrike">
              <a:solidFill>
                <a:srgbClr val="000000"/>
              </a:solidFill>
              <a:latin typeface="Fira Sans Light"/>
              <a:ea typeface="Fira Sans Light"/>
              <a:cs typeface="Fira Sans Light"/>
              <a:sym typeface="Fira Sans Light"/>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Fira Sans Light"/>
              <a:ea typeface="Fira Sans Light"/>
              <a:cs typeface="Fira Sans Light"/>
              <a:sym typeface="Fira Sans Light"/>
            </a:endParaRPr>
          </a:p>
        </p:txBody>
      </p:sp>
      <p:sp>
        <p:nvSpPr>
          <p:cNvPr id="208" name="Google Shape;208;g170f1570fb3_0_67"/>
          <p:cNvSpPr/>
          <p:nvPr/>
        </p:nvSpPr>
        <p:spPr>
          <a:xfrm>
            <a:off x="1697225" y="1884725"/>
            <a:ext cx="3789300" cy="5778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 name="Google Shape;209;g170f1570fb3_0_67"/>
          <p:cNvSpPr txBox="1"/>
          <p:nvPr/>
        </p:nvSpPr>
        <p:spPr>
          <a:xfrm>
            <a:off x="5143775" y="2275050"/>
            <a:ext cx="375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Fira Sans"/>
                <a:ea typeface="Fira Sans"/>
                <a:cs typeface="Fira Sans"/>
                <a:sym typeface="Fira Sans"/>
              </a:rPr>
              <a:t>k</a:t>
            </a:r>
            <a:endParaRPr b="1" i="0" sz="1400" u="none" cap="none" strike="noStrike">
              <a:solidFill>
                <a:srgbClr val="000000"/>
              </a:solidFill>
              <a:latin typeface="Fira Sans"/>
              <a:ea typeface="Fira Sans"/>
              <a:cs typeface="Fira Sans"/>
              <a:sym typeface="Fira Sans"/>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g170f1570fb3_0_90"/>
          <p:cNvSpPr txBox="1"/>
          <p:nvPr>
            <p:ph type="title"/>
          </p:nvPr>
        </p:nvSpPr>
        <p:spPr>
          <a:xfrm>
            <a:off x="285600" y="305900"/>
            <a:ext cx="8089800" cy="846300"/>
          </a:xfrm>
          <a:prstGeom prst="rect">
            <a:avLst/>
          </a:prstGeom>
          <a:solidFill>
            <a:srgbClr val="595959"/>
          </a:solid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rPr lang="en-US"/>
              <a:t>How to remember</a:t>
            </a:r>
            <a:endParaRPr/>
          </a:p>
        </p:txBody>
      </p:sp>
      <p:pic>
        <p:nvPicPr>
          <p:cNvPr id="215" name="Google Shape;215;g170f1570fb3_0_90"/>
          <p:cNvPicPr preferRelativeResize="0"/>
          <p:nvPr/>
        </p:nvPicPr>
        <p:blipFill rotWithShape="1">
          <a:blip r:embed="rId3">
            <a:alphaModFix/>
          </a:blip>
          <a:srcRect b="0" l="0" r="0" t="0"/>
          <a:stretch/>
        </p:blipFill>
        <p:spPr>
          <a:xfrm>
            <a:off x="201700" y="1776175"/>
            <a:ext cx="9150651" cy="4682875"/>
          </a:xfrm>
          <a:prstGeom prst="rect">
            <a:avLst/>
          </a:prstGeom>
          <a:noFill/>
          <a:ln>
            <a:noFill/>
          </a:ln>
        </p:spPr>
      </p:pic>
      <p:sp>
        <p:nvSpPr>
          <p:cNvPr id="216" name="Google Shape;216;g170f1570fb3_0_90"/>
          <p:cNvSpPr/>
          <p:nvPr/>
        </p:nvSpPr>
        <p:spPr>
          <a:xfrm rot="1452850">
            <a:off x="1631446" y="3429665"/>
            <a:ext cx="3751568" cy="835749"/>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 name="Google Shape;217;g170f1570fb3_0_90"/>
          <p:cNvSpPr/>
          <p:nvPr/>
        </p:nvSpPr>
        <p:spPr>
          <a:xfrm rot="-1087395">
            <a:off x="2469579" y="4113748"/>
            <a:ext cx="2790119" cy="886653"/>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218" name="Google Shape;218;g170f1570fb3_0_90"/>
          <p:cNvSpPr txBox="1"/>
          <p:nvPr/>
        </p:nvSpPr>
        <p:spPr>
          <a:xfrm>
            <a:off x="9352350" y="2024550"/>
            <a:ext cx="2496600" cy="4279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Fira Sans Light"/>
                <a:ea typeface="Fira Sans Light"/>
                <a:cs typeface="Fira Sans Light"/>
                <a:sym typeface="Fira Sans Light"/>
              </a:rPr>
              <a:t>U is a weight matrix that is multiplied  with the hidden layer of the previous time step. </a:t>
            </a:r>
            <a:endParaRPr b="0" i="0" sz="1400" u="none" cap="none" strike="noStrike">
              <a:solidFill>
                <a:srgbClr val="000000"/>
              </a:solidFill>
              <a:latin typeface="Fira Sans Light"/>
              <a:ea typeface="Fira Sans Light"/>
              <a:cs typeface="Fira Sans Light"/>
              <a:sym typeface="Fira Sans Light"/>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Fira Sans Light"/>
              <a:ea typeface="Fira Sans Light"/>
              <a:cs typeface="Fira Sans Light"/>
              <a:sym typeface="Fira Sans Light"/>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Fira Sans Light"/>
                <a:ea typeface="Fira Sans Light"/>
                <a:cs typeface="Fira Sans Light"/>
                <a:sym typeface="Fira Sans Light"/>
              </a:rPr>
              <a:t>W is a weight matrix that is multiplied by the current input. </a:t>
            </a:r>
            <a:endParaRPr b="0" i="0" sz="1400" u="none" cap="none" strike="noStrike">
              <a:solidFill>
                <a:srgbClr val="000000"/>
              </a:solidFill>
              <a:latin typeface="Fira Sans Light"/>
              <a:ea typeface="Fira Sans Light"/>
              <a:cs typeface="Fira Sans Light"/>
              <a:sym typeface="Fira Sans Light"/>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Fira Sans Light"/>
              <a:ea typeface="Fira Sans Light"/>
              <a:cs typeface="Fira Sans Light"/>
              <a:sym typeface="Fira Sans Light"/>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Fira Sans Light"/>
                <a:ea typeface="Fira Sans Light"/>
                <a:cs typeface="Fira Sans Light"/>
                <a:sym typeface="Fira Sans Light"/>
              </a:rPr>
              <a:t>Use sigmoid as the activation function. </a:t>
            </a:r>
            <a:endParaRPr b="0" i="0" sz="1400" u="none" cap="none" strike="noStrike">
              <a:solidFill>
                <a:srgbClr val="000000"/>
              </a:solidFill>
              <a:latin typeface="Fira Sans Light"/>
              <a:ea typeface="Fira Sans Light"/>
              <a:cs typeface="Fira Sans Light"/>
              <a:sym typeface="Fira Sans Light"/>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Fira Sans Light"/>
              <a:ea typeface="Fira Sans Light"/>
              <a:cs typeface="Fira Sans Light"/>
              <a:sym typeface="Fira Sans Light"/>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Fira Sans Light"/>
                <a:ea typeface="Fira Sans Light"/>
                <a:cs typeface="Fira Sans Light"/>
                <a:sym typeface="Fira Sans Light"/>
              </a:rPr>
              <a:t>The result is called i in the diagram.</a:t>
            </a:r>
            <a:endParaRPr b="0" i="0" sz="1400" u="none" cap="none" strike="noStrike">
              <a:solidFill>
                <a:srgbClr val="000000"/>
              </a:solidFill>
              <a:latin typeface="Fira Sans Light"/>
              <a:ea typeface="Fira Sans Light"/>
              <a:cs typeface="Fira Sans Light"/>
              <a:sym typeface="Fira Sans Light"/>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Fira Sans Light"/>
              <a:ea typeface="Fira Sans Light"/>
              <a:cs typeface="Fira Sans Light"/>
              <a:sym typeface="Fira Sans Light"/>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Fira Sans Light"/>
                <a:ea typeface="Fira Sans Light"/>
                <a:cs typeface="Fira Sans Light"/>
                <a:sym typeface="Fira Sans Light"/>
              </a:rPr>
              <a:t>Multiply i times g to get a vector j of things to remember. </a:t>
            </a:r>
            <a:endParaRPr b="0" i="0" sz="1400" u="none" cap="none" strike="noStrike">
              <a:solidFill>
                <a:srgbClr val="000000"/>
              </a:solidFill>
              <a:latin typeface="Fira Sans Light"/>
              <a:ea typeface="Fira Sans Light"/>
              <a:cs typeface="Fira Sans Light"/>
              <a:sym typeface="Fira Sans Light"/>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Fira Sans Light"/>
              <a:ea typeface="Fira Sans Light"/>
              <a:cs typeface="Fira Sans Light"/>
              <a:sym typeface="Fira Sans Light"/>
            </a:endParaRPr>
          </a:p>
        </p:txBody>
      </p:sp>
      <p:sp>
        <p:nvSpPr>
          <p:cNvPr id="219" name="Google Shape;219;g170f1570fb3_0_90"/>
          <p:cNvSpPr txBox="1"/>
          <p:nvPr/>
        </p:nvSpPr>
        <p:spPr>
          <a:xfrm>
            <a:off x="5348250" y="2462525"/>
            <a:ext cx="375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Fira Sans"/>
                <a:ea typeface="Fira Sans"/>
                <a:cs typeface="Fira Sans"/>
                <a:sym typeface="Fira Sans"/>
              </a:rPr>
              <a:t>k</a:t>
            </a:r>
            <a:endParaRPr b="1" i="0" sz="1400" u="none" cap="none" strike="noStrike">
              <a:solidFill>
                <a:srgbClr val="000000"/>
              </a:solidFill>
              <a:latin typeface="Fira Sans"/>
              <a:ea typeface="Fira Sans"/>
              <a:cs typeface="Fira Sans"/>
              <a:sym typeface="Fira Sans"/>
            </a:endParaRPr>
          </a:p>
        </p:txBody>
      </p:sp>
      <p:sp>
        <p:nvSpPr>
          <p:cNvPr id="220" name="Google Shape;220;g170f1570fb3_0_90"/>
          <p:cNvSpPr txBox="1"/>
          <p:nvPr/>
        </p:nvSpPr>
        <p:spPr>
          <a:xfrm>
            <a:off x="5389275" y="3357175"/>
            <a:ext cx="375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Fira Sans"/>
                <a:ea typeface="Fira Sans"/>
                <a:cs typeface="Fira Sans"/>
                <a:sym typeface="Fira Sans"/>
              </a:rPr>
              <a:t>j</a:t>
            </a:r>
            <a:endParaRPr b="1" i="0" sz="1400" u="none" cap="none" strike="noStrike">
              <a:solidFill>
                <a:srgbClr val="000000"/>
              </a:solidFill>
              <a:latin typeface="Fira Sans"/>
              <a:ea typeface="Fira Sans"/>
              <a:cs typeface="Fira Sans"/>
              <a:sym typeface="Fira Sans"/>
            </a:endParaRPr>
          </a:p>
        </p:txBody>
      </p:sp>
      <p:pic>
        <p:nvPicPr>
          <p:cNvPr id="221" name="Google Shape;221;g170f1570fb3_0_90"/>
          <p:cNvPicPr preferRelativeResize="0"/>
          <p:nvPr/>
        </p:nvPicPr>
        <p:blipFill rotWithShape="1">
          <a:blip r:embed="rId4">
            <a:alphaModFix/>
          </a:blip>
          <a:srcRect b="0" l="0" r="0" t="0"/>
          <a:stretch/>
        </p:blipFill>
        <p:spPr>
          <a:xfrm>
            <a:off x="8375388" y="1091100"/>
            <a:ext cx="3076575" cy="9334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g170f1570fb3_0_101"/>
          <p:cNvSpPr txBox="1"/>
          <p:nvPr>
            <p:ph type="title"/>
          </p:nvPr>
        </p:nvSpPr>
        <p:spPr>
          <a:xfrm>
            <a:off x="285600" y="365126"/>
            <a:ext cx="10515600" cy="787200"/>
          </a:xfrm>
          <a:prstGeom prst="rect">
            <a:avLst/>
          </a:prstGeom>
          <a:solidFill>
            <a:srgbClr val="595959"/>
          </a:solid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rPr lang="en-US"/>
              <a:t>How to make the context vector for timestep t</a:t>
            </a:r>
            <a:endParaRPr/>
          </a:p>
        </p:txBody>
      </p:sp>
      <p:pic>
        <p:nvPicPr>
          <p:cNvPr id="227" name="Google Shape;227;g170f1570fb3_0_101"/>
          <p:cNvPicPr preferRelativeResize="0"/>
          <p:nvPr/>
        </p:nvPicPr>
        <p:blipFill rotWithShape="1">
          <a:blip r:embed="rId3">
            <a:alphaModFix/>
          </a:blip>
          <a:srcRect b="0" l="0" r="0" t="0"/>
          <a:stretch/>
        </p:blipFill>
        <p:spPr>
          <a:xfrm>
            <a:off x="231325" y="1756450"/>
            <a:ext cx="9150651" cy="4682875"/>
          </a:xfrm>
          <a:prstGeom prst="rect">
            <a:avLst/>
          </a:prstGeom>
          <a:noFill/>
          <a:ln>
            <a:noFill/>
          </a:ln>
        </p:spPr>
      </p:pic>
      <p:sp>
        <p:nvSpPr>
          <p:cNvPr id="228" name="Google Shape;228;g170f1570fb3_0_101"/>
          <p:cNvSpPr txBox="1"/>
          <p:nvPr/>
        </p:nvSpPr>
        <p:spPr>
          <a:xfrm>
            <a:off x="5348250" y="2462525"/>
            <a:ext cx="375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Fira Sans"/>
                <a:ea typeface="Fira Sans"/>
                <a:cs typeface="Fira Sans"/>
                <a:sym typeface="Fira Sans"/>
              </a:rPr>
              <a:t>k</a:t>
            </a:r>
            <a:endParaRPr b="1" i="0" sz="1400" u="none" cap="none" strike="noStrike">
              <a:solidFill>
                <a:srgbClr val="000000"/>
              </a:solidFill>
              <a:latin typeface="Fira Sans"/>
              <a:ea typeface="Fira Sans"/>
              <a:cs typeface="Fira Sans"/>
              <a:sym typeface="Fira Sans"/>
            </a:endParaRPr>
          </a:p>
        </p:txBody>
      </p:sp>
      <p:sp>
        <p:nvSpPr>
          <p:cNvPr id="229" name="Google Shape;229;g170f1570fb3_0_101"/>
          <p:cNvSpPr txBox="1"/>
          <p:nvPr/>
        </p:nvSpPr>
        <p:spPr>
          <a:xfrm>
            <a:off x="5416225" y="2980025"/>
            <a:ext cx="375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Fira Sans"/>
                <a:ea typeface="Fira Sans"/>
                <a:cs typeface="Fira Sans"/>
                <a:sym typeface="Fira Sans"/>
              </a:rPr>
              <a:t>j</a:t>
            </a:r>
            <a:endParaRPr b="1" i="0" sz="1400" u="none" cap="none" strike="noStrike">
              <a:solidFill>
                <a:srgbClr val="000000"/>
              </a:solidFill>
              <a:latin typeface="Fira Sans"/>
              <a:ea typeface="Fira Sans"/>
              <a:cs typeface="Fira Sans"/>
              <a:sym typeface="Fira Sans"/>
            </a:endParaRPr>
          </a:p>
        </p:txBody>
      </p:sp>
      <p:sp>
        <p:nvSpPr>
          <p:cNvPr id="230" name="Google Shape;230;g170f1570fb3_0_101"/>
          <p:cNvSpPr/>
          <p:nvPr/>
        </p:nvSpPr>
        <p:spPr>
          <a:xfrm>
            <a:off x="5002875" y="2462525"/>
            <a:ext cx="1716900" cy="9177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31" name="Google Shape;231;g170f1570fb3_0_101"/>
          <p:cNvPicPr preferRelativeResize="0"/>
          <p:nvPr/>
        </p:nvPicPr>
        <p:blipFill rotWithShape="1">
          <a:blip r:embed="rId4">
            <a:alphaModFix/>
          </a:blip>
          <a:srcRect b="0" l="0" r="0" t="0"/>
          <a:stretch/>
        </p:blipFill>
        <p:spPr>
          <a:xfrm>
            <a:off x="9475176" y="2567776"/>
            <a:ext cx="1590675" cy="5619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g170f1570fb3_0_119"/>
          <p:cNvSpPr txBox="1"/>
          <p:nvPr>
            <p:ph type="title"/>
          </p:nvPr>
        </p:nvSpPr>
        <p:spPr>
          <a:xfrm>
            <a:off x="285600" y="365125"/>
            <a:ext cx="6335700" cy="838800"/>
          </a:xfrm>
          <a:prstGeom prst="rect">
            <a:avLst/>
          </a:prstGeom>
          <a:solidFill>
            <a:srgbClr val="595959"/>
          </a:solid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rPr lang="en-US"/>
              <a:t>How to make the output gate</a:t>
            </a:r>
            <a:endParaRPr/>
          </a:p>
        </p:txBody>
      </p:sp>
      <p:pic>
        <p:nvPicPr>
          <p:cNvPr id="237" name="Google Shape;237;g170f1570fb3_0_119"/>
          <p:cNvPicPr preferRelativeResize="0"/>
          <p:nvPr/>
        </p:nvPicPr>
        <p:blipFill rotWithShape="1">
          <a:blip r:embed="rId3">
            <a:alphaModFix/>
          </a:blip>
          <a:srcRect b="0" l="0" r="0" t="0"/>
          <a:stretch/>
        </p:blipFill>
        <p:spPr>
          <a:xfrm>
            <a:off x="231325" y="1756450"/>
            <a:ext cx="9150651" cy="4682875"/>
          </a:xfrm>
          <a:prstGeom prst="rect">
            <a:avLst/>
          </a:prstGeom>
          <a:noFill/>
          <a:ln>
            <a:noFill/>
          </a:ln>
        </p:spPr>
      </p:pic>
      <p:sp>
        <p:nvSpPr>
          <p:cNvPr id="238" name="Google Shape;238;g170f1570fb3_0_119"/>
          <p:cNvSpPr txBox="1"/>
          <p:nvPr/>
        </p:nvSpPr>
        <p:spPr>
          <a:xfrm>
            <a:off x="5348250" y="2462525"/>
            <a:ext cx="375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Fira Sans"/>
                <a:ea typeface="Fira Sans"/>
                <a:cs typeface="Fira Sans"/>
                <a:sym typeface="Fira Sans"/>
              </a:rPr>
              <a:t>k</a:t>
            </a:r>
            <a:endParaRPr b="1" i="0" sz="1400" u="none" cap="none" strike="noStrike">
              <a:solidFill>
                <a:srgbClr val="000000"/>
              </a:solidFill>
              <a:latin typeface="Fira Sans"/>
              <a:ea typeface="Fira Sans"/>
              <a:cs typeface="Fira Sans"/>
              <a:sym typeface="Fira Sans"/>
            </a:endParaRPr>
          </a:p>
        </p:txBody>
      </p:sp>
      <p:sp>
        <p:nvSpPr>
          <p:cNvPr id="239" name="Google Shape;239;g170f1570fb3_0_119"/>
          <p:cNvSpPr txBox="1"/>
          <p:nvPr/>
        </p:nvSpPr>
        <p:spPr>
          <a:xfrm>
            <a:off x="5416225" y="2980025"/>
            <a:ext cx="375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Fira Sans"/>
                <a:ea typeface="Fira Sans"/>
                <a:cs typeface="Fira Sans"/>
                <a:sym typeface="Fira Sans"/>
              </a:rPr>
              <a:t>j</a:t>
            </a:r>
            <a:endParaRPr b="1" i="0" sz="1400" u="none" cap="none" strike="noStrike">
              <a:solidFill>
                <a:srgbClr val="000000"/>
              </a:solidFill>
              <a:latin typeface="Fira Sans"/>
              <a:ea typeface="Fira Sans"/>
              <a:cs typeface="Fira Sans"/>
              <a:sym typeface="Fira Sans"/>
            </a:endParaRPr>
          </a:p>
        </p:txBody>
      </p:sp>
      <p:sp>
        <p:nvSpPr>
          <p:cNvPr id="240" name="Google Shape;240;g170f1570fb3_0_119"/>
          <p:cNvSpPr/>
          <p:nvPr/>
        </p:nvSpPr>
        <p:spPr>
          <a:xfrm rot="263">
            <a:off x="1669550" y="4428945"/>
            <a:ext cx="3915600" cy="9177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 name="Google Shape;241;g170f1570fb3_0_119"/>
          <p:cNvSpPr txBox="1"/>
          <p:nvPr/>
        </p:nvSpPr>
        <p:spPr>
          <a:xfrm>
            <a:off x="9453175" y="1736700"/>
            <a:ext cx="2506500" cy="3848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Fira Sans Light"/>
                <a:ea typeface="Fira Sans Light"/>
                <a:cs typeface="Fira Sans Light"/>
                <a:sym typeface="Fira Sans Light"/>
              </a:rPr>
              <a:t>The output gate is used to decide what information is required for the hidden state.</a:t>
            </a:r>
            <a:endParaRPr b="0" i="0" sz="1400" u="none" cap="none" strike="noStrike">
              <a:solidFill>
                <a:srgbClr val="000000"/>
              </a:solidFill>
              <a:latin typeface="Fira Sans Light"/>
              <a:ea typeface="Fira Sans Light"/>
              <a:cs typeface="Fira Sans Light"/>
              <a:sym typeface="Fira Sans Light"/>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Fira Sans Light"/>
              <a:ea typeface="Fira Sans Light"/>
              <a:cs typeface="Fira Sans Light"/>
              <a:sym typeface="Fira Sans Light"/>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Fira Sans Light"/>
                <a:ea typeface="Fira Sans Light"/>
                <a:cs typeface="Fira Sans Light"/>
                <a:sym typeface="Fira Sans Light"/>
              </a:rPr>
              <a:t>The context vector preserves information for future decisions. </a:t>
            </a:r>
            <a:endParaRPr b="0" i="0" sz="1400" u="none" cap="none" strike="noStrike">
              <a:solidFill>
                <a:srgbClr val="000000"/>
              </a:solidFill>
              <a:latin typeface="Fira Sans Light"/>
              <a:ea typeface="Fira Sans Light"/>
              <a:cs typeface="Fira Sans Light"/>
              <a:sym typeface="Fira Sans Light"/>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Fira Sans Light"/>
              <a:ea typeface="Fira Sans Light"/>
              <a:cs typeface="Fira Sans Light"/>
              <a:sym typeface="Fira Sans Light"/>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Fira Sans Light"/>
                <a:ea typeface="Fira Sans Light"/>
                <a:cs typeface="Fira Sans Light"/>
                <a:sym typeface="Fira Sans Light"/>
              </a:rPr>
              <a:t>Apply tanh to the context vector, and then multiply that by the output gate to get the hidden state. </a:t>
            </a:r>
            <a:endParaRPr b="0" i="0" sz="1400" u="none" cap="none" strike="noStrike">
              <a:solidFill>
                <a:srgbClr val="000000"/>
              </a:solidFill>
              <a:latin typeface="Fira Sans Light"/>
              <a:ea typeface="Fira Sans Light"/>
              <a:cs typeface="Fira Sans Light"/>
              <a:sym typeface="Fira Sans Light"/>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Fira Sans Light"/>
              <a:ea typeface="Fira Sans Light"/>
              <a:cs typeface="Fira Sans Light"/>
              <a:sym typeface="Fira Sans Light"/>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Fira Sans Light"/>
                <a:ea typeface="Fira Sans Light"/>
                <a:cs typeface="Fira Sans Light"/>
                <a:sym typeface="Fira Sans Light"/>
              </a:rPr>
              <a:t>Output the hidden state and the context for use in the next timestep. </a:t>
            </a:r>
            <a:endParaRPr b="0" i="0" sz="1400" u="none" cap="none" strike="noStrike">
              <a:solidFill>
                <a:srgbClr val="000000"/>
              </a:solidFill>
              <a:latin typeface="Fira Sans Light"/>
              <a:ea typeface="Fira Sans Light"/>
              <a:cs typeface="Fira Sans Light"/>
              <a:sym typeface="Fira Sans Light"/>
            </a:endParaRPr>
          </a:p>
        </p:txBody>
      </p:sp>
      <p:pic>
        <p:nvPicPr>
          <p:cNvPr id="242" name="Google Shape;242;g170f1570fb3_0_119"/>
          <p:cNvPicPr preferRelativeResize="0"/>
          <p:nvPr/>
        </p:nvPicPr>
        <p:blipFill rotWithShape="1">
          <a:blip r:embed="rId4">
            <a:alphaModFix/>
          </a:blip>
          <a:srcRect b="0" l="0" r="0" t="0"/>
          <a:stretch/>
        </p:blipFill>
        <p:spPr>
          <a:xfrm>
            <a:off x="7730875" y="398763"/>
            <a:ext cx="3171825" cy="771525"/>
          </a:xfrm>
          <a:prstGeom prst="rect">
            <a:avLst/>
          </a:prstGeom>
          <a:noFill/>
          <a:ln>
            <a:noFill/>
          </a:ln>
        </p:spPr>
      </p:pic>
      <p:sp>
        <p:nvSpPr>
          <p:cNvPr id="243" name="Google Shape;243;g170f1570fb3_0_119"/>
          <p:cNvSpPr/>
          <p:nvPr/>
        </p:nvSpPr>
        <p:spPr>
          <a:xfrm rot="2700203">
            <a:off x="1269465" y="3552920"/>
            <a:ext cx="3585668" cy="1089934"/>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 name="Google Shape;244;g170f1570fb3_0_119"/>
          <p:cNvSpPr/>
          <p:nvPr/>
        </p:nvSpPr>
        <p:spPr>
          <a:xfrm rot="3419153">
            <a:off x="5249777" y="2949320"/>
            <a:ext cx="2440324" cy="1089893"/>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g2192d1006bd_0_51"/>
          <p:cNvSpPr txBox="1"/>
          <p:nvPr>
            <p:ph type="title"/>
          </p:nvPr>
        </p:nvSpPr>
        <p:spPr>
          <a:xfrm>
            <a:off x="831850" y="1709739"/>
            <a:ext cx="10515600" cy="2059500"/>
          </a:xfrm>
          <a:prstGeom prst="rect">
            <a:avLst/>
          </a:prstGeom>
        </p:spPr>
        <p:txBody>
          <a:bodyPr anchorCtr="0" anchor="b" bIns="45700" lIns="91425" spcFirstLastPara="1" rIns="91425" wrap="square" tIns="45700">
            <a:normAutofit/>
          </a:bodyPr>
          <a:lstStyle/>
          <a:p>
            <a:pPr indent="0" lvl="0" marL="0" rtl="0" algn="l">
              <a:spcBef>
                <a:spcPts val="0"/>
              </a:spcBef>
              <a:spcAft>
                <a:spcPts val="0"/>
              </a:spcAft>
              <a:buNone/>
            </a:pPr>
            <a:r>
              <a:rPr lang="en-US"/>
              <a:t>Deep Learning Architectures for Sequence Modelling</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g2192d1006bd_0_55"/>
          <p:cNvSpPr txBox="1"/>
          <p:nvPr>
            <p:ph type="title"/>
          </p:nvPr>
        </p:nvSpPr>
        <p:spPr>
          <a:xfrm>
            <a:off x="838200" y="365126"/>
            <a:ext cx="10515600" cy="9060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We have seen regular Neural Networks ….</a:t>
            </a:r>
            <a:endParaRPr/>
          </a:p>
        </p:txBody>
      </p:sp>
      <p:sp>
        <p:nvSpPr>
          <p:cNvPr id="255" name="Google Shape;255;g2192d1006bd_0_55"/>
          <p:cNvSpPr txBox="1"/>
          <p:nvPr>
            <p:ph idx="1" type="body"/>
          </p:nvPr>
        </p:nvSpPr>
        <p:spPr>
          <a:xfrm>
            <a:off x="838200" y="1442224"/>
            <a:ext cx="10515600" cy="47346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pic>
        <p:nvPicPr>
          <p:cNvPr id="256" name="Google Shape;256;g2192d1006bd_0_55"/>
          <p:cNvPicPr preferRelativeResize="0"/>
          <p:nvPr/>
        </p:nvPicPr>
        <p:blipFill rotWithShape="1">
          <a:blip r:embed="rId3">
            <a:alphaModFix/>
          </a:blip>
          <a:srcRect b="0" l="0" r="87333" t="0"/>
          <a:stretch/>
        </p:blipFill>
        <p:spPr>
          <a:xfrm>
            <a:off x="1254025" y="1932400"/>
            <a:ext cx="1226651" cy="37542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g2192d1006bd_0_61"/>
          <p:cNvSpPr txBox="1"/>
          <p:nvPr>
            <p:ph type="title"/>
          </p:nvPr>
        </p:nvSpPr>
        <p:spPr>
          <a:xfrm>
            <a:off x="838200" y="365126"/>
            <a:ext cx="10515600" cy="9060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 and Regular RNNs</a:t>
            </a:r>
            <a:endParaRPr/>
          </a:p>
        </p:txBody>
      </p:sp>
      <p:sp>
        <p:nvSpPr>
          <p:cNvPr id="262" name="Google Shape;262;g2192d1006bd_0_61"/>
          <p:cNvSpPr txBox="1"/>
          <p:nvPr>
            <p:ph idx="1" type="body"/>
          </p:nvPr>
        </p:nvSpPr>
        <p:spPr>
          <a:xfrm>
            <a:off x="838200" y="1442224"/>
            <a:ext cx="10515600" cy="47346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pic>
        <p:nvPicPr>
          <p:cNvPr id="263" name="Google Shape;263;g2192d1006bd_0_61"/>
          <p:cNvPicPr preferRelativeResize="0"/>
          <p:nvPr/>
        </p:nvPicPr>
        <p:blipFill rotWithShape="1">
          <a:blip r:embed="rId3">
            <a:alphaModFix/>
          </a:blip>
          <a:srcRect b="0" l="80895" r="0" t="0"/>
          <a:stretch/>
        </p:blipFill>
        <p:spPr>
          <a:xfrm>
            <a:off x="9087950" y="1932400"/>
            <a:ext cx="1850025" cy="3754275"/>
          </a:xfrm>
          <a:prstGeom prst="rect">
            <a:avLst/>
          </a:prstGeom>
          <a:noFill/>
          <a:ln>
            <a:noFill/>
          </a:ln>
        </p:spPr>
      </p:pic>
      <p:pic>
        <p:nvPicPr>
          <p:cNvPr id="264" name="Google Shape;264;g2192d1006bd_0_61"/>
          <p:cNvPicPr preferRelativeResize="0"/>
          <p:nvPr/>
        </p:nvPicPr>
        <p:blipFill rotWithShape="1">
          <a:blip r:embed="rId3">
            <a:alphaModFix/>
          </a:blip>
          <a:srcRect b="0" l="0" r="87333" t="0"/>
          <a:stretch/>
        </p:blipFill>
        <p:spPr>
          <a:xfrm>
            <a:off x="1254025" y="1932400"/>
            <a:ext cx="1226651" cy="37542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g2192d1006bd_0_68"/>
          <p:cNvSpPr txBox="1"/>
          <p:nvPr>
            <p:ph type="title"/>
          </p:nvPr>
        </p:nvSpPr>
        <p:spPr>
          <a:xfrm>
            <a:off x="838200" y="365126"/>
            <a:ext cx="10515600" cy="9060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But these can be modified for many use-cases</a:t>
            </a:r>
            <a:endParaRPr/>
          </a:p>
        </p:txBody>
      </p:sp>
      <p:sp>
        <p:nvSpPr>
          <p:cNvPr id="270" name="Google Shape;270;g2192d1006bd_0_68"/>
          <p:cNvSpPr txBox="1"/>
          <p:nvPr>
            <p:ph idx="1" type="body"/>
          </p:nvPr>
        </p:nvSpPr>
        <p:spPr>
          <a:xfrm>
            <a:off x="838200" y="1442224"/>
            <a:ext cx="10515600" cy="47346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pic>
        <p:nvPicPr>
          <p:cNvPr id="271" name="Google Shape;271;g2192d1006bd_0_68"/>
          <p:cNvPicPr preferRelativeResize="0"/>
          <p:nvPr/>
        </p:nvPicPr>
        <p:blipFill rotWithShape="1">
          <a:blip r:embed="rId3">
            <a:alphaModFix/>
          </a:blip>
          <a:srcRect b="0" l="80895" r="0" t="0"/>
          <a:stretch/>
        </p:blipFill>
        <p:spPr>
          <a:xfrm>
            <a:off x="9087950" y="1932400"/>
            <a:ext cx="1850025" cy="3754275"/>
          </a:xfrm>
          <a:prstGeom prst="rect">
            <a:avLst/>
          </a:prstGeom>
          <a:noFill/>
          <a:ln>
            <a:noFill/>
          </a:ln>
        </p:spPr>
      </p:pic>
      <p:pic>
        <p:nvPicPr>
          <p:cNvPr id="272" name="Google Shape;272;g2192d1006bd_0_68"/>
          <p:cNvPicPr preferRelativeResize="0"/>
          <p:nvPr/>
        </p:nvPicPr>
        <p:blipFill>
          <a:blip r:embed="rId3">
            <a:alphaModFix/>
          </a:blip>
          <a:stretch>
            <a:fillRect/>
          </a:stretch>
        </p:blipFill>
        <p:spPr>
          <a:xfrm>
            <a:off x="1225950" y="1930438"/>
            <a:ext cx="9716280" cy="3758184"/>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g16e92611297_0_9"/>
          <p:cNvSpPr txBox="1"/>
          <p:nvPr>
            <p:ph type="title"/>
          </p:nvPr>
        </p:nvSpPr>
        <p:spPr>
          <a:xfrm>
            <a:off x="831850" y="1709739"/>
            <a:ext cx="10515600" cy="20595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SzPts val="3200"/>
              <a:buNone/>
            </a:pPr>
            <a:r>
              <a:rPr lang="en-US"/>
              <a:t>Encoder-Decoder (Sequence to Sequence) Models</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g17839805b1f_0_0"/>
          <p:cNvSpPr txBox="1"/>
          <p:nvPr>
            <p:ph type="title"/>
          </p:nvPr>
        </p:nvSpPr>
        <p:spPr>
          <a:xfrm>
            <a:off x="838200" y="365126"/>
            <a:ext cx="10515600" cy="906000"/>
          </a:xfrm>
          <a:prstGeom prst="rect">
            <a:avLst/>
          </a:prstGeom>
          <a:solidFill>
            <a:srgbClr val="595959"/>
          </a:solid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SzPct val="111111"/>
              <a:buNone/>
            </a:pPr>
            <a:r>
              <a:rPr lang="en-US"/>
              <a:t>Encoder-Decoder (Sequence to Sequence) Models in a Nutshell</a:t>
            </a:r>
            <a:endParaRPr/>
          </a:p>
        </p:txBody>
      </p:sp>
      <p:sp>
        <p:nvSpPr>
          <p:cNvPr id="283" name="Google Shape;283;g17839805b1f_0_0"/>
          <p:cNvSpPr txBox="1"/>
          <p:nvPr>
            <p:ph idx="1" type="body"/>
          </p:nvPr>
        </p:nvSpPr>
        <p:spPr>
          <a:xfrm>
            <a:off x="838200" y="1442224"/>
            <a:ext cx="10515600" cy="4734600"/>
          </a:xfrm>
          <a:prstGeom prst="rect">
            <a:avLst/>
          </a:prstGeom>
          <a:noFill/>
          <a:ln>
            <a:noFill/>
          </a:ln>
        </p:spPr>
        <p:txBody>
          <a:bodyPr anchorCtr="0" anchor="t" bIns="45700" lIns="91425" spcFirstLastPara="1" rIns="91425" wrap="square" tIns="45700">
            <a:normAutofit fontScale="85000" lnSpcReduction="20000"/>
          </a:bodyPr>
          <a:lstStyle/>
          <a:p>
            <a:pPr indent="0" lvl="0" marL="0" rtl="0" algn="l">
              <a:lnSpc>
                <a:spcPct val="90000"/>
              </a:lnSpc>
              <a:spcBef>
                <a:spcPts val="1000"/>
              </a:spcBef>
              <a:spcAft>
                <a:spcPts val="0"/>
              </a:spcAft>
              <a:buSzPct val="75630"/>
              <a:buNone/>
            </a:pPr>
            <a:r>
              <a:rPr lang="en-US"/>
              <a:t>Encoder-Decoder models take a sequence as input, encode it as a vector or other real-valued representation, and then decode it into another sequence.</a:t>
            </a:r>
            <a:endParaRPr/>
          </a:p>
          <a:p>
            <a:pPr indent="0" lvl="0" marL="0" rtl="0" algn="l">
              <a:lnSpc>
                <a:spcPct val="90000"/>
              </a:lnSpc>
              <a:spcBef>
                <a:spcPts val="1000"/>
              </a:spcBef>
              <a:spcAft>
                <a:spcPts val="0"/>
              </a:spcAft>
              <a:buSzPct val="75630"/>
              <a:buNone/>
            </a:pPr>
            <a:r>
              <a:t/>
            </a:r>
            <a:endParaRPr/>
          </a:p>
          <a:p>
            <a:pPr indent="0" lvl="0" marL="0" rtl="0" algn="l">
              <a:lnSpc>
                <a:spcPct val="90000"/>
              </a:lnSpc>
              <a:spcBef>
                <a:spcPts val="1000"/>
              </a:spcBef>
              <a:spcAft>
                <a:spcPts val="0"/>
              </a:spcAft>
              <a:buSzPct val="75630"/>
              <a:buNone/>
            </a:pPr>
            <a:r>
              <a:rPr b="1" lang="en-US">
                <a:solidFill>
                  <a:srgbClr val="CC0000"/>
                </a:solidFill>
                <a:latin typeface="Fira Sans"/>
                <a:ea typeface="Fira Sans"/>
                <a:cs typeface="Fira Sans"/>
                <a:sym typeface="Fira Sans"/>
              </a:rPr>
              <a:t>Example—</a:t>
            </a:r>
            <a:endParaRPr>
              <a:solidFill>
                <a:srgbClr val="CC0000"/>
              </a:solidFill>
            </a:endParaRPr>
          </a:p>
          <a:p>
            <a:pPr indent="0" lvl="0" marL="0" rtl="0" algn="l">
              <a:lnSpc>
                <a:spcPct val="90000"/>
              </a:lnSpc>
              <a:spcBef>
                <a:spcPts val="1000"/>
              </a:spcBef>
              <a:spcAft>
                <a:spcPts val="0"/>
              </a:spcAft>
              <a:buSzPct val="75630"/>
              <a:buNone/>
            </a:pPr>
            <a:r>
              <a:rPr b="1" lang="en-US">
                <a:latin typeface="Fira Sans"/>
                <a:ea typeface="Fira Sans"/>
                <a:cs typeface="Fira Sans"/>
                <a:sym typeface="Fira Sans"/>
              </a:rPr>
              <a:t>Input:</a:t>
            </a:r>
            <a:r>
              <a:rPr lang="en-US"/>
              <a:t>	Ich bin auch ein Berliner [German]</a:t>
            </a:r>
            <a:endParaRPr/>
          </a:p>
          <a:p>
            <a:pPr indent="457200" lvl="0" marL="914400" rtl="0" algn="l">
              <a:lnSpc>
                <a:spcPct val="90000"/>
              </a:lnSpc>
              <a:spcBef>
                <a:spcPts val="1000"/>
              </a:spcBef>
              <a:spcAft>
                <a:spcPts val="0"/>
              </a:spcAft>
              <a:buSzPct val="75630"/>
              <a:buNone/>
            </a:pPr>
            <a:r>
              <a:rPr lang="en-US"/>
              <a:t>[vector]</a:t>
            </a:r>
            <a:endParaRPr/>
          </a:p>
          <a:p>
            <a:pPr indent="0" lvl="0" marL="0" rtl="0" algn="l">
              <a:lnSpc>
                <a:spcPct val="90000"/>
              </a:lnSpc>
              <a:spcBef>
                <a:spcPts val="1000"/>
              </a:spcBef>
              <a:spcAft>
                <a:spcPts val="0"/>
              </a:spcAft>
              <a:buSzPct val="75630"/>
              <a:buNone/>
            </a:pPr>
            <a:r>
              <a:rPr b="1" lang="en-US">
                <a:latin typeface="Fira Sans"/>
                <a:ea typeface="Fira Sans"/>
                <a:cs typeface="Fira Sans"/>
                <a:sym typeface="Fira Sans"/>
              </a:rPr>
              <a:t>Output:</a:t>
            </a:r>
            <a:r>
              <a:rPr lang="en-US"/>
              <a:t>	I am also a Berliner [English] </a:t>
            </a:r>
            <a:r>
              <a:rPr i="1" lang="en-US"/>
              <a:t>or</a:t>
            </a:r>
            <a:endParaRPr i="1"/>
          </a:p>
          <a:p>
            <a:pPr indent="457200" lvl="0" marL="914400" rtl="0" algn="l">
              <a:lnSpc>
                <a:spcPct val="90000"/>
              </a:lnSpc>
              <a:spcBef>
                <a:spcPts val="1000"/>
              </a:spcBef>
              <a:spcAft>
                <a:spcPts val="0"/>
              </a:spcAft>
              <a:buSzPct val="75630"/>
              <a:buNone/>
            </a:pPr>
            <a:r>
              <a:rPr lang="en-US"/>
              <a:t>I am also a jelly doughnut* [English]</a:t>
            </a:r>
            <a:endParaRPr/>
          </a:p>
          <a:p>
            <a:pPr indent="0" lvl="0" marL="0" rtl="0" algn="l">
              <a:lnSpc>
                <a:spcPct val="90000"/>
              </a:lnSpc>
              <a:spcBef>
                <a:spcPts val="1000"/>
              </a:spcBef>
              <a:spcAft>
                <a:spcPts val="0"/>
              </a:spcAft>
              <a:buSzPct val="75630"/>
              <a:buNone/>
            </a:pPr>
            <a:r>
              <a:t/>
            </a:r>
            <a:endParaRPr/>
          </a:p>
          <a:p>
            <a:pPr indent="0" lvl="0" marL="0" rtl="0" algn="l">
              <a:lnSpc>
                <a:spcPct val="90000"/>
              </a:lnSpc>
              <a:spcBef>
                <a:spcPts val="1000"/>
              </a:spcBef>
              <a:spcAft>
                <a:spcPts val="0"/>
              </a:spcAft>
              <a:buSzPct val="75630"/>
              <a:buNone/>
            </a:pPr>
            <a:r>
              <a:rPr lang="en-US"/>
              <a:t>Originally, this was done with RNNs (then LSTMs)</a:t>
            </a:r>
            <a:endParaRPr/>
          </a:p>
          <a:p>
            <a:pPr indent="0" lvl="0" marL="0" rtl="0" algn="l">
              <a:lnSpc>
                <a:spcPct val="90000"/>
              </a:lnSpc>
              <a:spcBef>
                <a:spcPts val="1000"/>
              </a:spcBef>
              <a:spcAft>
                <a:spcPts val="0"/>
              </a:spcAft>
              <a:buSzPct val="75630"/>
              <a:buNone/>
            </a:pPr>
            <a:r>
              <a:t/>
            </a:r>
            <a:endParaRPr/>
          </a:p>
          <a:p>
            <a:pPr indent="0" lvl="0" marL="0" rtl="0" algn="l">
              <a:lnSpc>
                <a:spcPct val="90000"/>
              </a:lnSpc>
              <a:spcBef>
                <a:spcPts val="1000"/>
              </a:spcBef>
              <a:spcAft>
                <a:spcPts val="0"/>
              </a:spcAft>
              <a:buSzPct val="100840"/>
              <a:buNone/>
            </a:pPr>
            <a:r>
              <a:rPr lang="en-US" sz="2100"/>
              <a:t>*A Berliner is not </a:t>
            </a:r>
            <a:r>
              <a:rPr i="1" lang="en-US" sz="2100"/>
              <a:t>exactly</a:t>
            </a:r>
            <a:r>
              <a:rPr lang="en-US" sz="2100"/>
              <a:t> a jelly doughnut but a sweet pastry filled with jam and covered with powdered sugar.</a:t>
            </a:r>
            <a:endParaRPr sz="21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sp>
        <p:nvSpPr>
          <p:cNvPr id="81" name="Google Shape;81;g172dfafac2f_0_25"/>
          <p:cNvSpPr txBox="1"/>
          <p:nvPr>
            <p:ph type="title"/>
          </p:nvPr>
        </p:nvSpPr>
        <p:spPr>
          <a:xfrm>
            <a:off x="838200" y="365126"/>
            <a:ext cx="10515600" cy="906000"/>
          </a:xfrm>
          <a:prstGeom prst="rect">
            <a:avLst/>
          </a:prstGeom>
          <a:solidFill>
            <a:srgbClr val="595959"/>
          </a:solid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3200"/>
              <a:buNone/>
            </a:pPr>
            <a:r>
              <a:rPr lang="en-US"/>
              <a:t>Overview</a:t>
            </a:r>
            <a:endParaRPr/>
          </a:p>
        </p:txBody>
      </p:sp>
      <p:graphicFrame>
        <p:nvGraphicFramePr>
          <p:cNvPr id="82" name="Google Shape;82;g172dfafac2f_0_25"/>
          <p:cNvGraphicFramePr/>
          <p:nvPr/>
        </p:nvGraphicFramePr>
        <p:xfrm>
          <a:off x="952500" y="2667000"/>
          <a:ext cx="3000000" cy="3000000"/>
        </p:xfrm>
        <a:graphic>
          <a:graphicData uri="http://schemas.openxmlformats.org/drawingml/2006/table">
            <a:tbl>
              <a:tblPr>
                <a:noFill/>
                <a:tableStyleId>{124BF2BC-35E9-4957-9C81-B14B44C3D118}</a:tableStyleId>
              </a:tblPr>
              <a:tblGrid>
                <a:gridCol w="2571750"/>
                <a:gridCol w="2571750"/>
                <a:gridCol w="2571750"/>
                <a:gridCol w="2571750"/>
              </a:tblGrid>
              <a:tr h="381000">
                <a:tc>
                  <a:txBody>
                    <a:bodyPr/>
                    <a:lstStyle/>
                    <a:p>
                      <a:pPr indent="0" lvl="0" marL="0" marR="0" rtl="0" algn="l">
                        <a:lnSpc>
                          <a:spcPct val="100000"/>
                        </a:lnSpc>
                        <a:spcBef>
                          <a:spcPts val="0"/>
                        </a:spcBef>
                        <a:spcAft>
                          <a:spcPts val="0"/>
                        </a:spcAft>
                        <a:buClr>
                          <a:srgbClr val="000000"/>
                        </a:buClr>
                        <a:buSzPts val="1400"/>
                        <a:buFont typeface="Arial"/>
                        <a:buNone/>
                      </a:pPr>
                      <a:r>
                        <a:t/>
                      </a:r>
                      <a:endParaRPr sz="1900" u="none" cap="none" strike="noStrike">
                        <a:latin typeface="Fira Sans"/>
                        <a:ea typeface="Fira Sans"/>
                        <a:cs typeface="Fira Sans"/>
                        <a:sym typeface="Fira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900" u="none" cap="none" strike="noStrike">
                          <a:latin typeface="Fira Sans"/>
                          <a:ea typeface="Fira Sans"/>
                          <a:cs typeface="Fira Sans"/>
                          <a:sym typeface="Fira Sans"/>
                        </a:rPr>
                        <a:t>Variable-Length Input</a:t>
                      </a:r>
                      <a:endParaRPr sz="1900" u="none" cap="none" strike="noStrike">
                        <a:latin typeface="Fira Sans"/>
                        <a:ea typeface="Fira Sans"/>
                        <a:cs typeface="Fira Sans"/>
                        <a:sym typeface="Fira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900" u="none" cap="none" strike="noStrike">
                          <a:latin typeface="Fira Sans"/>
                          <a:ea typeface="Fira Sans"/>
                          <a:cs typeface="Fira Sans"/>
                          <a:sym typeface="Fira Sans"/>
                        </a:rPr>
                        <a:t>Recurrence</a:t>
                      </a:r>
                      <a:endParaRPr sz="1900" u="none" cap="none" strike="noStrike">
                        <a:latin typeface="Fira Sans"/>
                        <a:ea typeface="Fira Sans"/>
                        <a:cs typeface="Fira Sans"/>
                        <a:sym typeface="Fira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900" u="none" cap="none" strike="noStrike">
                          <a:latin typeface="Fira Sans"/>
                          <a:ea typeface="Fira Sans"/>
                          <a:cs typeface="Fira Sans"/>
                          <a:sym typeface="Fira Sans"/>
                        </a:rPr>
                        <a:t>Self-Attention</a:t>
                      </a:r>
                      <a:endParaRPr sz="1900" u="none" cap="none" strike="noStrike">
                        <a:latin typeface="Fira Sans"/>
                        <a:ea typeface="Fira Sans"/>
                        <a:cs typeface="Fira Sans"/>
                        <a:sym typeface="Fira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lang="en-US" sz="1900" u="none" cap="none" strike="noStrike">
                          <a:latin typeface="Fira Sans"/>
                          <a:ea typeface="Fira Sans"/>
                          <a:cs typeface="Fira Sans"/>
                          <a:sym typeface="Fira Sans"/>
                        </a:rPr>
                        <a:t>FFNN</a:t>
                      </a:r>
                      <a:endParaRPr sz="1900" u="none" cap="none" strike="noStrike">
                        <a:latin typeface="Fira Sans"/>
                        <a:ea typeface="Fira Sans"/>
                        <a:cs typeface="Fira Sans"/>
                        <a:sym typeface="Fira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900" u="none" cap="none" strike="noStrike">
                          <a:latin typeface="Fira Sans"/>
                          <a:ea typeface="Fira Sans"/>
                          <a:cs typeface="Fira Sans"/>
                          <a:sym typeface="Fira Sans"/>
                        </a:rPr>
                        <a:t>❌</a:t>
                      </a:r>
                      <a:endParaRPr sz="1900" u="none" cap="none" strike="noStrike">
                        <a:latin typeface="Fira Sans"/>
                        <a:ea typeface="Fira Sans"/>
                        <a:cs typeface="Fira Sans"/>
                        <a:sym typeface="Fira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900" u="none" cap="none" strike="noStrike">
                          <a:latin typeface="Fira Sans"/>
                          <a:ea typeface="Fira Sans"/>
                          <a:cs typeface="Fira Sans"/>
                          <a:sym typeface="Fira Sans"/>
                        </a:rPr>
                        <a:t>❌</a:t>
                      </a:r>
                      <a:endParaRPr sz="1900" u="none" cap="none" strike="noStrike">
                        <a:latin typeface="Fira Sans"/>
                        <a:ea typeface="Fira Sans"/>
                        <a:cs typeface="Fira Sans"/>
                        <a:sym typeface="Fira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900" u="none" cap="none" strike="noStrike">
                          <a:latin typeface="Fira Sans"/>
                          <a:ea typeface="Fira Sans"/>
                          <a:cs typeface="Fira Sans"/>
                          <a:sym typeface="Fira Sans"/>
                        </a:rPr>
                        <a:t>❌</a:t>
                      </a:r>
                      <a:endParaRPr sz="1900" u="none" cap="none" strike="noStrike">
                        <a:latin typeface="Fira Sans"/>
                        <a:ea typeface="Fira Sans"/>
                        <a:cs typeface="Fira Sans"/>
                        <a:sym typeface="Fira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lang="en-US" sz="1900" u="none" cap="none" strike="noStrike">
                          <a:latin typeface="Fira Sans"/>
                          <a:ea typeface="Fira Sans"/>
                          <a:cs typeface="Fira Sans"/>
                          <a:sym typeface="Fira Sans"/>
                        </a:rPr>
                        <a:t>Simple RNN</a:t>
                      </a:r>
                      <a:endParaRPr sz="1900" u="none" cap="none" strike="noStrike">
                        <a:latin typeface="Fira Sans"/>
                        <a:ea typeface="Fira Sans"/>
                        <a:cs typeface="Fira Sans"/>
                        <a:sym typeface="Fira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900" u="none" cap="none" strike="noStrike">
                          <a:solidFill>
                            <a:srgbClr val="6AA84F"/>
                          </a:solidFill>
                          <a:latin typeface="Fira Sans"/>
                          <a:ea typeface="Fira Sans"/>
                          <a:cs typeface="Fira Sans"/>
                          <a:sym typeface="Fira Sans"/>
                        </a:rPr>
                        <a:t>✓</a:t>
                      </a:r>
                      <a:endParaRPr sz="1900" u="none" cap="none" strike="noStrike">
                        <a:solidFill>
                          <a:srgbClr val="6AA84F"/>
                        </a:solidFill>
                        <a:latin typeface="Fira Sans"/>
                        <a:ea typeface="Fira Sans"/>
                        <a:cs typeface="Fira Sans"/>
                        <a:sym typeface="Fira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900" u="none" cap="none" strike="noStrike">
                          <a:solidFill>
                            <a:srgbClr val="6AA84F"/>
                          </a:solidFill>
                          <a:latin typeface="Fira Sans"/>
                          <a:ea typeface="Fira Sans"/>
                          <a:cs typeface="Fira Sans"/>
                          <a:sym typeface="Fira Sans"/>
                        </a:rPr>
                        <a:t>✓</a:t>
                      </a:r>
                      <a:endParaRPr sz="1900" u="none" cap="none" strike="noStrike">
                        <a:solidFill>
                          <a:srgbClr val="6AA84F"/>
                        </a:solidFill>
                        <a:latin typeface="Fira Sans"/>
                        <a:ea typeface="Fira Sans"/>
                        <a:cs typeface="Fira Sans"/>
                        <a:sym typeface="Fira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900" u="none" cap="none" strike="noStrike">
                          <a:latin typeface="Fira Sans"/>
                          <a:ea typeface="Fira Sans"/>
                          <a:cs typeface="Fira Sans"/>
                          <a:sym typeface="Fira Sans"/>
                        </a:rPr>
                        <a:t>❌</a:t>
                      </a:r>
                      <a:endParaRPr sz="1900" u="none" cap="none" strike="noStrike">
                        <a:latin typeface="Fira Sans"/>
                        <a:ea typeface="Fira Sans"/>
                        <a:cs typeface="Fira Sans"/>
                        <a:sym typeface="Fira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lang="en-US" sz="1900" u="none" cap="none" strike="noStrike">
                          <a:latin typeface="Fira Sans"/>
                          <a:ea typeface="Fira Sans"/>
                          <a:cs typeface="Fira Sans"/>
                          <a:sym typeface="Fira Sans"/>
                        </a:rPr>
                        <a:t>LSTM</a:t>
                      </a:r>
                      <a:endParaRPr sz="1900" u="none" cap="none" strike="noStrike">
                        <a:latin typeface="Fira Sans"/>
                        <a:ea typeface="Fira Sans"/>
                        <a:cs typeface="Fira Sans"/>
                        <a:sym typeface="Fira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900" u="none" cap="none" strike="noStrike">
                          <a:solidFill>
                            <a:srgbClr val="6AA84F"/>
                          </a:solidFill>
                          <a:latin typeface="Fira Sans"/>
                          <a:ea typeface="Fira Sans"/>
                          <a:cs typeface="Fira Sans"/>
                          <a:sym typeface="Fira Sans"/>
                        </a:rPr>
                        <a:t>✓</a:t>
                      </a:r>
                      <a:endParaRPr sz="1900" u="none" cap="none" strike="noStrike">
                        <a:solidFill>
                          <a:srgbClr val="6AA84F"/>
                        </a:solidFill>
                        <a:latin typeface="Fira Sans"/>
                        <a:ea typeface="Fira Sans"/>
                        <a:cs typeface="Fira Sans"/>
                        <a:sym typeface="Fira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900" u="none" cap="none" strike="noStrike">
                          <a:solidFill>
                            <a:srgbClr val="6AA84F"/>
                          </a:solidFill>
                          <a:latin typeface="Fira Sans"/>
                          <a:ea typeface="Fira Sans"/>
                          <a:cs typeface="Fira Sans"/>
                          <a:sym typeface="Fira Sans"/>
                        </a:rPr>
                        <a:t>✓</a:t>
                      </a:r>
                      <a:endParaRPr sz="1900" u="none" cap="none" strike="noStrike">
                        <a:solidFill>
                          <a:srgbClr val="6AA84F"/>
                        </a:solidFill>
                        <a:latin typeface="Fira Sans"/>
                        <a:ea typeface="Fira Sans"/>
                        <a:cs typeface="Fira Sans"/>
                        <a:sym typeface="Fira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900" u="none" cap="none" strike="noStrike">
                          <a:latin typeface="Fira Sans"/>
                          <a:ea typeface="Fira Sans"/>
                          <a:cs typeface="Fira Sans"/>
                          <a:sym typeface="Fira Sans"/>
                        </a:rPr>
                        <a:t>❌</a:t>
                      </a:r>
                      <a:endParaRPr sz="1900" u="none" cap="none" strike="noStrike">
                        <a:latin typeface="Fira Sans"/>
                        <a:ea typeface="Fira Sans"/>
                        <a:cs typeface="Fira Sans"/>
                        <a:sym typeface="Fira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lang="en-US" sz="1900" u="none" cap="none" strike="noStrike">
                          <a:latin typeface="Fira Sans"/>
                          <a:ea typeface="Fira Sans"/>
                          <a:cs typeface="Fira Sans"/>
                          <a:sym typeface="Fira Sans"/>
                        </a:rPr>
                        <a:t>Transformer</a:t>
                      </a:r>
                      <a:endParaRPr sz="1900" u="none" cap="none" strike="noStrike">
                        <a:latin typeface="Fira Sans"/>
                        <a:ea typeface="Fira Sans"/>
                        <a:cs typeface="Fira Sans"/>
                        <a:sym typeface="Fira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900" u="none" cap="none" strike="noStrike">
                          <a:solidFill>
                            <a:srgbClr val="6AA84F"/>
                          </a:solidFill>
                          <a:latin typeface="Fira Sans"/>
                          <a:ea typeface="Fira Sans"/>
                          <a:cs typeface="Fira Sans"/>
                          <a:sym typeface="Fira Sans"/>
                        </a:rPr>
                        <a:t>✓</a:t>
                      </a:r>
                      <a:endParaRPr sz="1900" u="none" cap="none" strike="noStrike">
                        <a:solidFill>
                          <a:srgbClr val="6AA84F"/>
                        </a:solidFill>
                        <a:latin typeface="Fira Sans"/>
                        <a:ea typeface="Fira Sans"/>
                        <a:cs typeface="Fira Sans"/>
                        <a:sym typeface="Fira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900" u="none" cap="none" strike="noStrike">
                          <a:latin typeface="Fira Sans"/>
                          <a:ea typeface="Fira Sans"/>
                          <a:cs typeface="Fira Sans"/>
                          <a:sym typeface="Fira Sans"/>
                        </a:rPr>
                        <a:t>❌</a:t>
                      </a:r>
                      <a:endParaRPr sz="1900" u="none" cap="none" strike="noStrike">
                        <a:latin typeface="Fira Sans"/>
                        <a:ea typeface="Fira Sans"/>
                        <a:cs typeface="Fira Sans"/>
                        <a:sym typeface="Fira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2700"/>
                        <a:buFont typeface="Arial"/>
                        <a:buNone/>
                      </a:pPr>
                      <a:r>
                        <a:rPr lang="en-US" sz="3200" u="none" cap="none" strike="noStrike">
                          <a:solidFill>
                            <a:srgbClr val="6AA84F"/>
                          </a:solidFill>
                          <a:latin typeface="Fira Sans"/>
                          <a:ea typeface="Fira Sans"/>
                          <a:cs typeface="Fira Sans"/>
                          <a:sym typeface="Fira Sans"/>
                        </a:rPr>
                        <a:t>✓</a:t>
                      </a:r>
                      <a:endParaRPr sz="3200" u="none" cap="none" strike="noStrike">
                        <a:solidFill>
                          <a:srgbClr val="6AA84F"/>
                        </a:solidFill>
                        <a:latin typeface="Fira Sans"/>
                        <a:ea typeface="Fira Sans"/>
                        <a:cs typeface="Fira Sans"/>
                        <a:sym typeface="Fira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bl>
          </a:graphicData>
        </a:graphic>
      </p:graphicFrame>
      <p:sp>
        <p:nvSpPr>
          <p:cNvPr id="83" name="Google Shape;83;g172dfafac2f_0_25"/>
          <p:cNvSpPr txBox="1"/>
          <p:nvPr/>
        </p:nvSpPr>
        <p:spPr>
          <a:xfrm>
            <a:off x="931500" y="1838050"/>
            <a:ext cx="10329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Fira Sans Light"/>
                <a:ea typeface="Fira Sans Light"/>
                <a:cs typeface="Fira Sans Light"/>
                <a:sym typeface="Fira Sans Light"/>
              </a:rPr>
              <a:t>We will discuss three classes of models in this lecture: RNNs, LSTMs, and Transformers.</a:t>
            </a:r>
            <a:endParaRPr b="0" i="0" sz="1400" u="none" cap="none" strike="noStrike">
              <a:solidFill>
                <a:srgbClr val="000000"/>
              </a:solidFill>
              <a:latin typeface="Fira Sans Light"/>
              <a:ea typeface="Fira Sans Light"/>
              <a:cs typeface="Fira Sans Light"/>
              <a:sym typeface="Fira Sans Light"/>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g17839805b1f_0_10"/>
          <p:cNvSpPr txBox="1"/>
          <p:nvPr>
            <p:ph type="title"/>
          </p:nvPr>
        </p:nvSpPr>
        <p:spPr>
          <a:xfrm>
            <a:off x="838200" y="365126"/>
            <a:ext cx="10515600" cy="906000"/>
          </a:xfrm>
          <a:prstGeom prst="rect">
            <a:avLst/>
          </a:prstGeom>
          <a:solidFill>
            <a:srgbClr val="595959"/>
          </a:solid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3200"/>
              <a:buNone/>
            </a:pPr>
            <a:r>
              <a:rPr lang="en-US"/>
              <a:t>Tasks Other than Machine Translation</a:t>
            </a:r>
            <a:endParaRPr/>
          </a:p>
        </p:txBody>
      </p:sp>
      <p:sp>
        <p:nvSpPr>
          <p:cNvPr id="289" name="Google Shape;289;g17839805b1f_0_10"/>
          <p:cNvSpPr txBox="1"/>
          <p:nvPr>
            <p:ph idx="1" type="body"/>
          </p:nvPr>
        </p:nvSpPr>
        <p:spPr>
          <a:xfrm>
            <a:off x="838200" y="1442224"/>
            <a:ext cx="10515600" cy="47346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1000"/>
              </a:spcBef>
              <a:spcAft>
                <a:spcPts val="0"/>
              </a:spcAft>
              <a:buSzPts val="1800"/>
              <a:buNone/>
            </a:pPr>
            <a:r>
              <a:rPr lang="en-US"/>
              <a:t>Encoder-Decoder models can potentially be used for any task that involves converting one sequence/string into another:</a:t>
            </a:r>
            <a:endParaRPr/>
          </a:p>
          <a:p>
            <a:pPr indent="-342900" lvl="0" marL="457200" rtl="0" algn="l">
              <a:lnSpc>
                <a:spcPct val="90000"/>
              </a:lnSpc>
              <a:spcBef>
                <a:spcPts val="1000"/>
              </a:spcBef>
              <a:spcAft>
                <a:spcPts val="0"/>
              </a:spcAft>
              <a:buSzPts val="1800"/>
              <a:buChar char="•"/>
            </a:pPr>
            <a:r>
              <a:rPr lang="en-US"/>
              <a:t>Morphological analysis (coverts strings of characters into string of characters [lemmas] and sequences of morphological tags)</a:t>
            </a:r>
            <a:endParaRPr/>
          </a:p>
          <a:p>
            <a:pPr indent="-342900" lvl="0" marL="457200" rtl="0" algn="l">
              <a:lnSpc>
                <a:spcPct val="90000"/>
              </a:lnSpc>
              <a:spcBef>
                <a:spcPts val="0"/>
              </a:spcBef>
              <a:spcAft>
                <a:spcPts val="0"/>
              </a:spcAft>
              <a:buSzPts val="1800"/>
              <a:buChar char="•"/>
            </a:pPr>
            <a:r>
              <a:rPr lang="en-US"/>
              <a:t>Summarization (coverts a sequence of words [the original document] into a shorter sequence of words [the summary])</a:t>
            </a:r>
            <a:endParaRPr/>
          </a:p>
          <a:p>
            <a:pPr indent="-342900" lvl="0" marL="457200" rtl="0" algn="l">
              <a:lnSpc>
                <a:spcPct val="90000"/>
              </a:lnSpc>
              <a:spcBef>
                <a:spcPts val="0"/>
              </a:spcBef>
              <a:spcAft>
                <a:spcPts val="0"/>
              </a:spcAft>
              <a:buSzPts val="1800"/>
              <a:buChar char="•"/>
            </a:pPr>
            <a:r>
              <a:rPr lang="en-US"/>
              <a:t>Dialog (converts a sequence of words [the preceding turn] into another sequence of words [the following turn])</a:t>
            </a:r>
            <a:endParaRPr/>
          </a:p>
          <a:p>
            <a:pPr indent="-342900" lvl="0" marL="457200" rtl="0" algn="l">
              <a:lnSpc>
                <a:spcPct val="90000"/>
              </a:lnSpc>
              <a:spcBef>
                <a:spcPts val="0"/>
              </a:spcBef>
              <a:spcAft>
                <a:spcPts val="0"/>
              </a:spcAft>
              <a:buSzPts val="1800"/>
              <a:buChar char="•"/>
            </a:pPr>
            <a:r>
              <a:rPr lang="en-US"/>
              <a:t>And so on…</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g17839805b1f_0_5"/>
          <p:cNvSpPr txBox="1"/>
          <p:nvPr>
            <p:ph type="title"/>
          </p:nvPr>
        </p:nvSpPr>
        <p:spPr>
          <a:xfrm>
            <a:off x="838200" y="365126"/>
            <a:ext cx="10515600" cy="906000"/>
          </a:xfrm>
          <a:prstGeom prst="rect">
            <a:avLst/>
          </a:prstGeom>
          <a:solidFill>
            <a:srgbClr val="595959"/>
          </a:solid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3200"/>
              <a:buNone/>
            </a:pPr>
            <a:r>
              <a:rPr lang="en-US"/>
              <a:t>An Overview of the Encoder-Decoder Model for MT</a:t>
            </a:r>
            <a:endParaRPr/>
          </a:p>
        </p:txBody>
      </p:sp>
      <p:sp>
        <p:nvSpPr>
          <p:cNvPr id="295" name="Google Shape;295;g17839805b1f_0_5"/>
          <p:cNvSpPr txBox="1"/>
          <p:nvPr>
            <p:ph idx="1" type="body"/>
          </p:nvPr>
        </p:nvSpPr>
        <p:spPr>
          <a:xfrm>
            <a:off x="838200" y="1442224"/>
            <a:ext cx="10515600" cy="47346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1000"/>
              </a:spcBef>
              <a:spcAft>
                <a:spcPts val="0"/>
              </a:spcAft>
              <a:buSzPts val="1800"/>
              <a:buNone/>
            </a:pPr>
            <a:r>
              <a:rPr lang="en-US"/>
              <a:t>The following slides will show a high-level overview of Machine Translation using an RNN</a:t>
            </a:r>
            <a:endParaRPr/>
          </a:p>
          <a:p>
            <a:pPr indent="-342900" lvl="0" marL="457200" rtl="0" algn="l">
              <a:lnSpc>
                <a:spcPct val="90000"/>
              </a:lnSpc>
              <a:spcBef>
                <a:spcPts val="1000"/>
              </a:spcBef>
              <a:spcAft>
                <a:spcPts val="0"/>
              </a:spcAft>
              <a:buSzPts val="1800"/>
              <a:buChar char="•"/>
            </a:pPr>
            <a:r>
              <a:rPr lang="en-US"/>
              <a:t>At each time step, the RNN will consume an encoded word</a:t>
            </a:r>
            <a:endParaRPr/>
          </a:p>
          <a:p>
            <a:pPr indent="-342900" lvl="0" marL="457200" rtl="0" algn="l">
              <a:lnSpc>
                <a:spcPct val="90000"/>
              </a:lnSpc>
              <a:spcBef>
                <a:spcPts val="0"/>
              </a:spcBef>
              <a:spcAft>
                <a:spcPts val="0"/>
              </a:spcAft>
              <a:buSzPts val="1800"/>
              <a:buChar char="•"/>
            </a:pPr>
            <a:r>
              <a:rPr lang="en-US"/>
              <a:t>The state, at that step, will be a function of the embedding of the word and the state at the preceding step</a:t>
            </a:r>
            <a:endParaRPr/>
          </a:p>
          <a:p>
            <a:pPr indent="-342900" lvl="0" marL="457200" rtl="0" algn="l">
              <a:lnSpc>
                <a:spcPct val="90000"/>
              </a:lnSpc>
              <a:spcBef>
                <a:spcPts val="0"/>
              </a:spcBef>
              <a:spcAft>
                <a:spcPts val="0"/>
              </a:spcAft>
              <a:buSzPts val="1800"/>
              <a:buChar char="•"/>
            </a:pPr>
            <a:r>
              <a:rPr lang="en-US"/>
              <a:t>At the end of the input (the German sentence) the RNN is fed an &lt;s&gt; token—it’s showtime</a:t>
            </a:r>
            <a:endParaRPr/>
          </a:p>
          <a:p>
            <a:pPr indent="-342900" lvl="0" marL="457200" rtl="0" algn="l">
              <a:lnSpc>
                <a:spcPct val="90000"/>
              </a:lnSpc>
              <a:spcBef>
                <a:spcPts val="0"/>
              </a:spcBef>
              <a:spcAft>
                <a:spcPts val="0"/>
              </a:spcAft>
              <a:buSzPts val="1800"/>
              <a:buChar char="•"/>
            </a:pPr>
            <a:r>
              <a:rPr lang="en-US"/>
              <a:t>The RNN then starts generating English outputs based on the preceding hidden state and the preceding output, until the end token &lt;/s&gt; is reached</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pic>
        <p:nvPicPr>
          <p:cNvPr id="300" name="Google Shape;300;g1765b97102e_0_79"/>
          <p:cNvPicPr preferRelativeResize="0"/>
          <p:nvPr/>
        </p:nvPicPr>
        <p:blipFill rotWithShape="1">
          <a:blip r:embed="rId3">
            <a:alphaModFix/>
          </a:blip>
          <a:srcRect b="0" l="0" r="0" t="0"/>
          <a:stretch/>
        </p:blipFill>
        <p:spPr>
          <a:xfrm>
            <a:off x="152400" y="152400"/>
            <a:ext cx="11650135" cy="6553201"/>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pic>
        <p:nvPicPr>
          <p:cNvPr id="305" name="Google Shape;305;g1765b97102e_0_95"/>
          <p:cNvPicPr preferRelativeResize="0"/>
          <p:nvPr/>
        </p:nvPicPr>
        <p:blipFill rotWithShape="1">
          <a:blip r:embed="rId3">
            <a:alphaModFix/>
          </a:blip>
          <a:srcRect b="0" l="0" r="0" t="0"/>
          <a:stretch/>
        </p:blipFill>
        <p:spPr>
          <a:xfrm>
            <a:off x="152400" y="152400"/>
            <a:ext cx="11650135" cy="6553201"/>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pic>
        <p:nvPicPr>
          <p:cNvPr id="310" name="Google Shape;310;g1765b97102e_0_98"/>
          <p:cNvPicPr preferRelativeResize="0"/>
          <p:nvPr/>
        </p:nvPicPr>
        <p:blipFill rotWithShape="1">
          <a:blip r:embed="rId3">
            <a:alphaModFix/>
          </a:blip>
          <a:srcRect b="0" l="0" r="0" t="0"/>
          <a:stretch/>
        </p:blipFill>
        <p:spPr>
          <a:xfrm>
            <a:off x="152400" y="152400"/>
            <a:ext cx="11650135" cy="6553201"/>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pic>
        <p:nvPicPr>
          <p:cNvPr id="315" name="Google Shape;315;g17716bc77b0_0_1"/>
          <p:cNvPicPr preferRelativeResize="0"/>
          <p:nvPr/>
        </p:nvPicPr>
        <p:blipFill rotWithShape="1">
          <a:blip r:embed="rId3">
            <a:alphaModFix/>
          </a:blip>
          <a:srcRect b="0" l="0" r="0" t="0"/>
          <a:stretch/>
        </p:blipFill>
        <p:spPr>
          <a:xfrm>
            <a:off x="152400" y="152400"/>
            <a:ext cx="11650135" cy="6553201"/>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pic>
        <p:nvPicPr>
          <p:cNvPr id="320" name="Google Shape;320;g1765b97102e_0_101"/>
          <p:cNvPicPr preferRelativeResize="0"/>
          <p:nvPr/>
        </p:nvPicPr>
        <p:blipFill rotWithShape="1">
          <a:blip r:embed="rId3">
            <a:alphaModFix/>
          </a:blip>
          <a:srcRect b="0" l="0" r="0" t="0"/>
          <a:stretch/>
        </p:blipFill>
        <p:spPr>
          <a:xfrm>
            <a:off x="152400" y="152400"/>
            <a:ext cx="11650135" cy="6553201"/>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pic>
        <p:nvPicPr>
          <p:cNvPr id="325" name="Google Shape;325;g1765b97102e_0_104"/>
          <p:cNvPicPr preferRelativeResize="0"/>
          <p:nvPr/>
        </p:nvPicPr>
        <p:blipFill rotWithShape="1">
          <a:blip r:embed="rId3">
            <a:alphaModFix/>
          </a:blip>
          <a:srcRect b="0" l="0" r="0" t="0"/>
          <a:stretch/>
        </p:blipFill>
        <p:spPr>
          <a:xfrm>
            <a:off x="152400" y="152400"/>
            <a:ext cx="11650135" cy="6553201"/>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pic>
        <p:nvPicPr>
          <p:cNvPr id="330" name="Google Shape;330;g1765b97102e_0_107"/>
          <p:cNvPicPr preferRelativeResize="0"/>
          <p:nvPr/>
        </p:nvPicPr>
        <p:blipFill rotWithShape="1">
          <a:blip r:embed="rId3">
            <a:alphaModFix/>
          </a:blip>
          <a:srcRect b="0" l="0" r="0" t="0"/>
          <a:stretch/>
        </p:blipFill>
        <p:spPr>
          <a:xfrm>
            <a:off x="152400" y="152400"/>
            <a:ext cx="11650135" cy="6553201"/>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pic>
        <p:nvPicPr>
          <p:cNvPr id="335" name="Google Shape;335;g1765b97102e_0_110"/>
          <p:cNvPicPr preferRelativeResize="0"/>
          <p:nvPr/>
        </p:nvPicPr>
        <p:blipFill rotWithShape="1">
          <a:blip r:embed="rId3">
            <a:alphaModFix/>
          </a:blip>
          <a:srcRect b="0" l="0" r="0" t="0"/>
          <a:stretch/>
        </p:blipFill>
        <p:spPr>
          <a:xfrm>
            <a:off x="152400" y="152400"/>
            <a:ext cx="11650135" cy="655320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g17675be1f1f_0_35"/>
          <p:cNvSpPr txBox="1"/>
          <p:nvPr>
            <p:ph type="title"/>
          </p:nvPr>
        </p:nvSpPr>
        <p:spPr>
          <a:xfrm>
            <a:off x="838200" y="365126"/>
            <a:ext cx="10515600" cy="906000"/>
          </a:xfrm>
          <a:prstGeom prst="rect">
            <a:avLst/>
          </a:prstGeom>
          <a:solidFill>
            <a:srgbClr val="595959"/>
          </a:solid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SzPct val="111111"/>
              <a:buNone/>
            </a:pPr>
            <a:r>
              <a:rPr lang="en-US"/>
              <a:t>Review: why do we need all of these different neural models? </a:t>
            </a:r>
            <a:endParaRPr/>
          </a:p>
        </p:txBody>
      </p:sp>
      <p:sp>
        <p:nvSpPr>
          <p:cNvPr id="89" name="Google Shape;89;g17675be1f1f_0_35"/>
          <p:cNvSpPr txBox="1"/>
          <p:nvPr>
            <p:ph idx="1" type="body"/>
          </p:nvPr>
        </p:nvSpPr>
        <p:spPr>
          <a:xfrm>
            <a:off x="838200" y="1442224"/>
            <a:ext cx="10515600" cy="4734600"/>
          </a:xfrm>
          <a:prstGeom prst="rect">
            <a:avLst/>
          </a:prstGeom>
          <a:noFill/>
          <a:ln>
            <a:noFill/>
          </a:ln>
        </p:spPr>
        <p:txBody>
          <a:bodyPr anchorCtr="0" anchor="t" bIns="45700" lIns="91425" spcFirstLastPara="1" rIns="91425" wrap="square" tIns="45700">
            <a:normAutofit/>
          </a:bodyPr>
          <a:lstStyle/>
          <a:p>
            <a:pPr indent="-342900" lvl="0" marL="457200" rtl="0" algn="l">
              <a:lnSpc>
                <a:spcPct val="90000"/>
              </a:lnSpc>
              <a:spcBef>
                <a:spcPts val="1000"/>
              </a:spcBef>
              <a:spcAft>
                <a:spcPts val="0"/>
              </a:spcAft>
              <a:buSzPts val="1800"/>
              <a:buChar char="•"/>
            </a:pPr>
            <a:r>
              <a:rPr lang="en-US"/>
              <a:t>Long distance dependencies in natural language</a:t>
            </a:r>
            <a:endParaRPr/>
          </a:p>
          <a:p>
            <a:pPr indent="-342900" lvl="0" marL="457200" rtl="0" algn="l">
              <a:lnSpc>
                <a:spcPct val="90000"/>
              </a:lnSpc>
              <a:spcBef>
                <a:spcPts val="0"/>
              </a:spcBef>
              <a:spcAft>
                <a:spcPts val="0"/>
              </a:spcAft>
              <a:buSzPts val="1800"/>
              <a:buChar char="•"/>
            </a:pPr>
            <a:r>
              <a:rPr lang="en-US"/>
              <a:t>When left context isn’t enough</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pic>
        <p:nvPicPr>
          <p:cNvPr id="340" name="Google Shape;340;g1765b97102e_0_113"/>
          <p:cNvPicPr preferRelativeResize="0"/>
          <p:nvPr/>
        </p:nvPicPr>
        <p:blipFill rotWithShape="1">
          <a:blip r:embed="rId3">
            <a:alphaModFix/>
          </a:blip>
          <a:srcRect b="0" l="0" r="0" t="0"/>
          <a:stretch/>
        </p:blipFill>
        <p:spPr>
          <a:xfrm>
            <a:off x="152400" y="152400"/>
            <a:ext cx="11650135" cy="6553201"/>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pic>
        <p:nvPicPr>
          <p:cNvPr id="345" name="Google Shape;345;g1765b97102e_0_119"/>
          <p:cNvPicPr preferRelativeResize="0"/>
          <p:nvPr/>
        </p:nvPicPr>
        <p:blipFill rotWithShape="1">
          <a:blip r:embed="rId3">
            <a:alphaModFix/>
          </a:blip>
          <a:srcRect b="0" l="0" r="0" t="0"/>
          <a:stretch/>
        </p:blipFill>
        <p:spPr>
          <a:xfrm>
            <a:off x="152400" y="152400"/>
            <a:ext cx="11650135" cy="6553201"/>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pic>
        <p:nvPicPr>
          <p:cNvPr id="350" name="Google Shape;350;g1765b97102e_0_122"/>
          <p:cNvPicPr preferRelativeResize="0"/>
          <p:nvPr/>
        </p:nvPicPr>
        <p:blipFill rotWithShape="1">
          <a:blip r:embed="rId3">
            <a:alphaModFix/>
          </a:blip>
          <a:srcRect b="0" l="0" r="0" t="0"/>
          <a:stretch/>
        </p:blipFill>
        <p:spPr>
          <a:xfrm>
            <a:off x="152400" y="152400"/>
            <a:ext cx="11650135" cy="6553201"/>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pic>
        <p:nvPicPr>
          <p:cNvPr id="355" name="Google Shape;355;g1765b97102e_0_125"/>
          <p:cNvPicPr preferRelativeResize="0"/>
          <p:nvPr/>
        </p:nvPicPr>
        <p:blipFill rotWithShape="1">
          <a:blip r:embed="rId3">
            <a:alphaModFix/>
          </a:blip>
          <a:srcRect b="0" l="0" r="0" t="0"/>
          <a:stretch/>
        </p:blipFill>
        <p:spPr>
          <a:xfrm>
            <a:off x="152400" y="152400"/>
            <a:ext cx="11650135" cy="6553201"/>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pic>
        <p:nvPicPr>
          <p:cNvPr id="360" name="Google Shape;360;g1765b97102e_0_128"/>
          <p:cNvPicPr preferRelativeResize="0"/>
          <p:nvPr/>
        </p:nvPicPr>
        <p:blipFill rotWithShape="1">
          <a:blip r:embed="rId3">
            <a:alphaModFix/>
          </a:blip>
          <a:srcRect b="0" l="0" r="0" t="0"/>
          <a:stretch/>
        </p:blipFill>
        <p:spPr>
          <a:xfrm>
            <a:off x="152400" y="152400"/>
            <a:ext cx="11650135" cy="6553201"/>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g16f0808f06a_0_0"/>
          <p:cNvSpPr txBox="1"/>
          <p:nvPr>
            <p:ph type="title"/>
          </p:nvPr>
        </p:nvSpPr>
        <p:spPr>
          <a:xfrm>
            <a:off x="838200" y="365126"/>
            <a:ext cx="10515600" cy="787200"/>
          </a:xfrm>
          <a:prstGeom prst="rect">
            <a:avLst/>
          </a:prstGeom>
          <a:solidFill>
            <a:srgbClr val="595959"/>
          </a:solid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rPr lang="en-US"/>
              <a:t>The Same Thing, in More Detail</a:t>
            </a:r>
            <a:endParaRPr/>
          </a:p>
        </p:txBody>
      </p:sp>
      <p:pic>
        <p:nvPicPr>
          <p:cNvPr id="366" name="Google Shape;366;g16f0808f06a_0_0"/>
          <p:cNvPicPr preferRelativeResize="0"/>
          <p:nvPr/>
        </p:nvPicPr>
        <p:blipFill rotWithShape="1">
          <a:blip r:embed="rId3">
            <a:alphaModFix/>
          </a:blip>
          <a:srcRect b="0" l="0" r="0" t="0"/>
          <a:stretch/>
        </p:blipFill>
        <p:spPr>
          <a:xfrm>
            <a:off x="2655250" y="1200625"/>
            <a:ext cx="6881500" cy="3870824"/>
          </a:xfrm>
          <a:prstGeom prst="rect">
            <a:avLst/>
          </a:prstGeom>
          <a:noFill/>
          <a:ln>
            <a:noFill/>
          </a:ln>
        </p:spPr>
      </p:pic>
      <p:sp>
        <p:nvSpPr>
          <p:cNvPr id="367" name="Google Shape;367;g16f0808f06a_0_0"/>
          <p:cNvSpPr txBox="1"/>
          <p:nvPr/>
        </p:nvSpPr>
        <p:spPr>
          <a:xfrm>
            <a:off x="3414750" y="5040200"/>
            <a:ext cx="5362500" cy="14775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Fira Sans Light"/>
              <a:buChar char="●"/>
            </a:pPr>
            <a:r>
              <a:rPr b="0" i="0" lang="en-US" sz="1400" u="none" cap="none" strike="noStrike">
                <a:solidFill>
                  <a:srgbClr val="000000"/>
                </a:solidFill>
                <a:latin typeface="Fira Sans Light"/>
                <a:ea typeface="Fira Sans Light"/>
                <a:cs typeface="Fira Sans Light"/>
                <a:sym typeface="Fira Sans Light"/>
              </a:rPr>
              <a:t>Encode words as IDs</a:t>
            </a:r>
            <a:endParaRPr b="0" i="0" sz="1400" u="none" cap="none" strike="noStrike">
              <a:solidFill>
                <a:srgbClr val="000000"/>
              </a:solidFill>
              <a:latin typeface="Fira Sans Light"/>
              <a:ea typeface="Fira Sans Light"/>
              <a:cs typeface="Fira Sans Light"/>
              <a:sym typeface="Fira Sans Light"/>
            </a:endParaRPr>
          </a:p>
          <a:p>
            <a:pPr indent="-317500" lvl="0" marL="457200" marR="0" rtl="0" algn="l">
              <a:lnSpc>
                <a:spcPct val="100000"/>
              </a:lnSpc>
              <a:spcBef>
                <a:spcPts val="0"/>
              </a:spcBef>
              <a:spcAft>
                <a:spcPts val="0"/>
              </a:spcAft>
              <a:buClr>
                <a:srgbClr val="000000"/>
              </a:buClr>
              <a:buSzPts val="1400"/>
              <a:buFont typeface="Fira Sans Light"/>
              <a:buChar char="●"/>
            </a:pPr>
            <a:r>
              <a:rPr b="0" i="0" lang="en-US" sz="1400" u="none" cap="none" strike="noStrike">
                <a:solidFill>
                  <a:srgbClr val="000000"/>
                </a:solidFill>
                <a:latin typeface="Fira Sans Light"/>
                <a:ea typeface="Fira Sans Light"/>
                <a:cs typeface="Fira Sans Light"/>
                <a:sym typeface="Fira Sans Light"/>
              </a:rPr>
              <a:t>Map IDs to embeddings</a:t>
            </a:r>
            <a:endParaRPr b="0" i="0" sz="1400" u="none" cap="none" strike="noStrike">
              <a:solidFill>
                <a:srgbClr val="000000"/>
              </a:solidFill>
              <a:latin typeface="Fira Sans Light"/>
              <a:ea typeface="Fira Sans Light"/>
              <a:cs typeface="Fira Sans Light"/>
              <a:sym typeface="Fira Sans Light"/>
            </a:endParaRPr>
          </a:p>
          <a:p>
            <a:pPr indent="-317500" lvl="0" marL="457200" marR="0" rtl="0" algn="l">
              <a:lnSpc>
                <a:spcPct val="100000"/>
              </a:lnSpc>
              <a:spcBef>
                <a:spcPts val="0"/>
              </a:spcBef>
              <a:spcAft>
                <a:spcPts val="0"/>
              </a:spcAft>
              <a:buClr>
                <a:srgbClr val="000000"/>
              </a:buClr>
              <a:buSzPts val="1400"/>
              <a:buFont typeface="Fira Sans Light"/>
              <a:buChar char="●"/>
            </a:pPr>
            <a:r>
              <a:rPr b="0" i="0" lang="en-US" sz="1400" u="none" cap="none" strike="noStrike">
                <a:solidFill>
                  <a:srgbClr val="000000"/>
                </a:solidFill>
                <a:latin typeface="Fira Sans Light"/>
                <a:ea typeface="Fira Sans Light"/>
                <a:cs typeface="Fira Sans Light"/>
                <a:sym typeface="Fira Sans Light"/>
              </a:rPr>
              <a:t>Encode input, token-by-token, in hidden state</a:t>
            </a:r>
            <a:endParaRPr b="0" i="0" sz="1400" u="none" cap="none" strike="noStrike">
              <a:solidFill>
                <a:srgbClr val="000000"/>
              </a:solidFill>
              <a:latin typeface="Fira Sans Light"/>
              <a:ea typeface="Fira Sans Light"/>
              <a:cs typeface="Fira Sans Light"/>
              <a:sym typeface="Fira Sans Light"/>
            </a:endParaRPr>
          </a:p>
          <a:p>
            <a:pPr indent="-317500" lvl="0" marL="457200" marR="0" rtl="0" algn="l">
              <a:lnSpc>
                <a:spcPct val="100000"/>
              </a:lnSpc>
              <a:spcBef>
                <a:spcPts val="0"/>
              </a:spcBef>
              <a:spcAft>
                <a:spcPts val="0"/>
              </a:spcAft>
              <a:buClr>
                <a:srgbClr val="000000"/>
              </a:buClr>
              <a:buSzPts val="1400"/>
              <a:buFont typeface="Fira Sans Light"/>
              <a:buChar char="●"/>
            </a:pPr>
            <a:r>
              <a:rPr b="0" i="0" lang="en-US" sz="1400" u="none" cap="none" strike="noStrike">
                <a:solidFill>
                  <a:srgbClr val="000000"/>
                </a:solidFill>
                <a:latin typeface="Fira Sans Light"/>
                <a:ea typeface="Fira Sans Light"/>
                <a:cs typeface="Fira Sans Light"/>
                <a:sym typeface="Fira Sans Light"/>
              </a:rPr>
              <a:t>Pass hidden state and start token to decoder</a:t>
            </a:r>
            <a:endParaRPr b="0" i="0" sz="1400" u="none" cap="none" strike="noStrike">
              <a:solidFill>
                <a:srgbClr val="000000"/>
              </a:solidFill>
              <a:latin typeface="Fira Sans Light"/>
              <a:ea typeface="Fira Sans Light"/>
              <a:cs typeface="Fira Sans Light"/>
              <a:sym typeface="Fira Sans Light"/>
            </a:endParaRPr>
          </a:p>
          <a:p>
            <a:pPr indent="-317500" lvl="0" marL="457200" marR="0" rtl="0" algn="l">
              <a:lnSpc>
                <a:spcPct val="100000"/>
              </a:lnSpc>
              <a:spcBef>
                <a:spcPts val="0"/>
              </a:spcBef>
              <a:spcAft>
                <a:spcPts val="0"/>
              </a:spcAft>
              <a:buClr>
                <a:srgbClr val="000000"/>
              </a:buClr>
              <a:buSzPts val="1400"/>
              <a:buFont typeface="Fira Sans Light"/>
              <a:buChar char="●"/>
            </a:pPr>
            <a:r>
              <a:rPr b="0" i="0" lang="en-US" sz="1400" u="none" cap="none" strike="noStrike">
                <a:solidFill>
                  <a:srgbClr val="000000"/>
                </a:solidFill>
                <a:latin typeface="Fira Sans Light"/>
                <a:ea typeface="Fira Sans Light"/>
                <a:cs typeface="Fira Sans Light"/>
                <a:sym typeface="Fira Sans Light"/>
              </a:rPr>
              <a:t>At each step, pass output vector to softmax</a:t>
            </a:r>
            <a:endParaRPr b="0" i="0" sz="1400" u="none" cap="none" strike="noStrike">
              <a:solidFill>
                <a:srgbClr val="000000"/>
              </a:solidFill>
              <a:latin typeface="Fira Sans Light"/>
              <a:ea typeface="Fira Sans Light"/>
              <a:cs typeface="Fira Sans Light"/>
              <a:sym typeface="Fira Sans Light"/>
            </a:endParaRPr>
          </a:p>
          <a:p>
            <a:pPr indent="-317500" lvl="0" marL="457200" marR="0" rtl="0" algn="l">
              <a:lnSpc>
                <a:spcPct val="100000"/>
              </a:lnSpc>
              <a:spcBef>
                <a:spcPts val="0"/>
              </a:spcBef>
              <a:spcAft>
                <a:spcPts val="0"/>
              </a:spcAft>
              <a:buClr>
                <a:srgbClr val="000000"/>
              </a:buClr>
              <a:buSzPts val="1400"/>
              <a:buFont typeface="Fira Sans Light"/>
              <a:buChar char="●"/>
            </a:pPr>
            <a:r>
              <a:rPr b="0" i="0" lang="en-US" sz="1400" u="none" cap="none" strike="noStrike">
                <a:solidFill>
                  <a:srgbClr val="000000"/>
                </a:solidFill>
                <a:latin typeface="Fira Sans Light"/>
                <a:ea typeface="Fira Sans Light"/>
                <a:cs typeface="Fira Sans Light"/>
                <a:sym typeface="Fira Sans Light"/>
              </a:rPr>
              <a:t>Decode, map embeddings to IDs to tokens—the output</a:t>
            </a:r>
            <a:endParaRPr b="0" i="0" sz="1400" u="none" cap="none" strike="noStrike">
              <a:solidFill>
                <a:srgbClr val="000000"/>
              </a:solidFill>
              <a:latin typeface="Fira Sans Light"/>
              <a:ea typeface="Fira Sans Light"/>
              <a:cs typeface="Fira Sans Light"/>
              <a:sym typeface="Fira Sans Light"/>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g16e92611297_0_21"/>
          <p:cNvSpPr txBox="1"/>
          <p:nvPr>
            <p:ph type="title"/>
          </p:nvPr>
        </p:nvSpPr>
        <p:spPr>
          <a:xfrm>
            <a:off x="831850" y="1709739"/>
            <a:ext cx="10515600" cy="20595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SzPts val="3200"/>
              <a:buNone/>
            </a:pPr>
            <a:r>
              <a:rPr lang="en-US"/>
              <a:t>Attention and Self-Attention</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g2192d1006bd_0_75"/>
          <p:cNvSpPr txBox="1"/>
          <p:nvPr>
            <p:ph type="title"/>
          </p:nvPr>
        </p:nvSpPr>
        <p:spPr>
          <a:xfrm>
            <a:off x="838200" y="365126"/>
            <a:ext cx="10515600" cy="7872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Building intuition</a:t>
            </a:r>
            <a:endParaRPr/>
          </a:p>
        </p:txBody>
      </p:sp>
      <p:sp>
        <p:nvSpPr>
          <p:cNvPr id="378" name="Google Shape;378;g2192d1006bd_0_75"/>
          <p:cNvSpPr txBox="1"/>
          <p:nvPr/>
        </p:nvSpPr>
        <p:spPr>
          <a:xfrm>
            <a:off x="858350" y="1539725"/>
            <a:ext cx="10515600" cy="69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300">
                <a:latin typeface="Fira Sans Light"/>
                <a:ea typeface="Fira Sans Light"/>
                <a:cs typeface="Fira Sans Light"/>
                <a:sym typeface="Fira Sans Light"/>
              </a:rPr>
              <a:t>Imagine I ask you to translate your favourite book</a:t>
            </a:r>
            <a:endParaRPr sz="3300">
              <a:latin typeface="Fira Sans Light"/>
              <a:ea typeface="Fira Sans Light"/>
              <a:cs typeface="Fira Sans Light"/>
              <a:sym typeface="Fira Sans Light"/>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g16e92611297_0_33"/>
          <p:cNvSpPr txBox="1"/>
          <p:nvPr>
            <p:ph type="title"/>
          </p:nvPr>
        </p:nvSpPr>
        <p:spPr>
          <a:xfrm>
            <a:off x="229675" y="365126"/>
            <a:ext cx="10515600" cy="787200"/>
          </a:xfrm>
          <a:prstGeom prst="rect">
            <a:avLst/>
          </a:prstGeom>
          <a:solidFill>
            <a:srgbClr val="595959"/>
          </a:solid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rPr lang="en-US"/>
              <a:t>Attention Illustrated: RNN</a:t>
            </a:r>
            <a:endParaRPr/>
          </a:p>
        </p:txBody>
      </p:sp>
      <p:pic>
        <p:nvPicPr>
          <p:cNvPr id="384" name="Google Shape;384;g16e92611297_0_33"/>
          <p:cNvPicPr preferRelativeResize="0"/>
          <p:nvPr/>
        </p:nvPicPr>
        <p:blipFill rotWithShape="1">
          <a:blip r:embed="rId3">
            <a:alphaModFix/>
          </a:blip>
          <a:srcRect b="0" l="0" r="0" t="0"/>
          <a:stretch/>
        </p:blipFill>
        <p:spPr>
          <a:xfrm>
            <a:off x="229675" y="2121326"/>
            <a:ext cx="7581900" cy="4400550"/>
          </a:xfrm>
          <a:prstGeom prst="rect">
            <a:avLst/>
          </a:prstGeom>
          <a:noFill/>
          <a:ln>
            <a:noFill/>
          </a:ln>
        </p:spPr>
      </p:pic>
      <p:sp>
        <p:nvSpPr>
          <p:cNvPr id="385" name="Google Shape;385;g16e92611297_0_33"/>
          <p:cNvSpPr txBox="1"/>
          <p:nvPr/>
        </p:nvSpPr>
        <p:spPr>
          <a:xfrm>
            <a:off x="8240150" y="1867775"/>
            <a:ext cx="3111300" cy="3417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Fira Sans Light"/>
                <a:ea typeface="Fira Sans Light"/>
                <a:cs typeface="Fira Sans Light"/>
                <a:sym typeface="Fira Sans Light"/>
              </a:rPr>
              <a:t>The illustration shows an encoder-decoder model in a state where it has encoded the Japanese sentence, “Kono eiga ga kirai” and has decoded the first two words of the English translation, “I hate”.</a:t>
            </a:r>
            <a:endParaRPr b="0" i="0" sz="1400" u="none" cap="none" strike="noStrike">
              <a:solidFill>
                <a:srgbClr val="000000"/>
              </a:solidFill>
              <a:latin typeface="Fira Sans Light"/>
              <a:ea typeface="Fira Sans Light"/>
              <a:cs typeface="Fira Sans Light"/>
              <a:sym typeface="Fira Sans Light"/>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Fira Sans Light"/>
              <a:ea typeface="Fira Sans Light"/>
              <a:cs typeface="Fira Sans Light"/>
              <a:sym typeface="Fira Sans Light"/>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Fira Sans Light"/>
                <a:ea typeface="Fira Sans Light"/>
                <a:cs typeface="Fira Sans Light"/>
                <a:sym typeface="Fira Sans Light"/>
              </a:rPr>
              <a:t>In the illustration, the word “hate” is the </a:t>
            </a:r>
            <a:r>
              <a:rPr b="1" i="0" lang="en-US" sz="1400" u="none" cap="none" strike="noStrike">
                <a:solidFill>
                  <a:srgbClr val="000000"/>
                </a:solidFill>
                <a:latin typeface="Fira Sans"/>
                <a:ea typeface="Fira Sans"/>
                <a:cs typeface="Fira Sans"/>
                <a:sym typeface="Fira Sans"/>
              </a:rPr>
              <a:t>query</a:t>
            </a:r>
            <a:r>
              <a:rPr b="0" i="0" lang="en-US" sz="1400" u="none" cap="none" strike="noStrike">
                <a:solidFill>
                  <a:srgbClr val="000000"/>
                </a:solidFill>
                <a:latin typeface="Fira Sans Light"/>
                <a:ea typeface="Fira Sans Light"/>
                <a:cs typeface="Fira Sans Light"/>
                <a:sym typeface="Fira Sans Light"/>
              </a:rPr>
              <a:t>.  It is being compared to each of the four Japanese words (</a:t>
            </a:r>
            <a:r>
              <a:rPr b="1" i="0" lang="en-US" sz="1400" u="none" cap="none" strike="noStrike">
                <a:solidFill>
                  <a:srgbClr val="000000"/>
                </a:solidFill>
                <a:latin typeface="Fira Sans"/>
                <a:ea typeface="Fira Sans"/>
                <a:cs typeface="Fira Sans"/>
                <a:sym typeface="Fira Sans"/>
              </a:rPr>
              <a:t>keys</a:t>
            </a:r>
            <a:r>
              <a:rPr b="0" i="0" lang="en-US" sz="1400" u="none" cap="none" strike="noStrike">
                <a:solidFill>
                  <a:srgbClr val="000000"/>
                </a:solidFill>
                <a:latin typeface="Fira Sans Light"/>
                <a:ea typeface="Fira Sans Light"/>
                <a:cs typeface="Fira Sans Light"/>
                <a:sym typeface="Fira Sans Light"/>
              </a:rPr>
              <a:t>). We will show the math later.</a:t>
            </a:r>
            <a:endParaRPr b="0" i="0" sz="1400" u="none" cap="none" strike="noStrike">
              <a:solidFill>
                <a:srgbClr val="000000"/>
              </a:solidFill>
              <a:latin typeface="Fira Sans Light"/>
              <a:ea typeface="Fira Sans Light"/>
              <a:cs typeface="Fira Sans Light"/>
              <a:sym typeface="Fira Sans Light"/>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Fira Sans Light"/>
              <a:ea typeface="Fira Sans Light"/>
              <a:cs typeface="Fira Sans Light"/>
              <a:sym typeface="Fira Sans Light"/>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Fira Sans Light"/>
                <a:ea typeface="Fira Sans Light"/>
                <a:cs typeface="Fira Sans Light"/>
                <a:sym typeface="Fira Sans Light"/>
              </a:rPr>
              <a:t>“Hate” has the highest attention to “kono” (this), indicating that the next English word might be “this”. </a:t>
            </a:r>
            <a:endParaRPr b="0" i="0" sz="1400" u="none" cap="none" strike="noStrike">
              <a:solidFill>
                <a:srgbClr val="000000"/>
              </a:solidFill>
              <a:latin typeface="Fira Sans Light"/>
              <a:ea typeface="Fira Sans Light"/>
              <a:cs typeface="Fira Sans Light"/>
              <a:sym typeface="Fira Sans Light"/>
            </a:endParaRPr>
          </a:p>
        </p:txBody>
      </p:sp>
      <p:sp>
        <p:nvSpPr>
          <p:cNvPr id="386" name="Google Shape;386;g16e92611297_0_33"/>
          <p:cNvSpPr txBox="1"/>
          <p:nvPr/>
        </p:nvSpPr>
        <p:spPr>
          <a:xfrm>
            <a:off x="7813025" y="5711750"/>
            <a:ext cx="4125600" cy="615600"/>
          </a:xfrm>
          <a:prstGeom prst="rect">
            <a:avLst/>
          </a:prstGeom>
          <a:noFill/>
          <a:ln cap="flat" cmpd="sng" w="9525">
            <a:solidFill>
              <a:srgbClr val="4A86E8"/>
            </a:solidFill>
            <a:prstDash val="solid"/>
            <a:round/>
            <a:headEnd len="sm" w="sm" type="none"/>
            <a:tailEnd len="sm" w="sm" type="none"/>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Fira Sans Light"/>
                <a:ea typeface="Fira Sans Light"/>
                <a:cs typeface="Fira Sans Light"/>
                <a:sym typeface="Fira Sans Light"/>
              </a:rPr>
              <a:t>Explanation of the Japanese sentence:</a:t>
            </a:r>
            <a:endParaRPr b="0" i="0" sz="1400" u="none" cap="none" strike="noStrike">
              <a:solidFill>
                <a:srgbClr val="000000"/>
              </a:solidFill>
              <a:latin typeface="Fira Sans Light"/>
              <a:ea typeface="Fira Sans Light"/>
              <a:cs typeface="Fira Sans Light"/>
              <a:sym typeface="Fira Sans Light"/>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Fira Sans Light"/>
                <a:ea typeface="Fira Sans Light"/>
                <a:cs typeface="Fira Sans Light"/>
                <a:sym typeface="Fira Sans Light"/>
              </a:rPr>
              <a:t>Kono (this) eiga (movie) ga (NOM) kirai (hate)</a:t>
            </a:r>
            <a:endParaRPr b="0" i="0" sz="1400" u="none" cap="none" strike="noStrike">
              <a:solidFill>
                <a:srgbClr val="000000"/>
              </a:solidFill>
              <a:latin typeface="Fira Sans Light"/>
              <a:ea typeface="Fira Sans Light"/>
              <a:cs typeface="Fira Sans Light"/>
              <a:sym typeface="Fira Sans Light"/>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g16e92611297_0_45"/>
          <p:cNvSpPr txBox="1"/>
          <p:nvPr>
            <p:ph type="title"/>
          </p:nvPr>
        </p:nvSpPr>
        <p:spPr>
          <a:xfrm>
            <a:off x="838200" y="365125"/>
            <a:ext cx="10515600" cy="839100"/>
          </a:xfrm>
          <a:prstGeom prst="rect">
            <a:avLst/>
          </a:prstGeom>
          <a:solidFill>
            <a:srgbClr val="595959"/>
          </a:solid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SzPct val="62500"/>
              <a:buNone/>
            </a:pPr>
            <a:r>
              <a:rPr lang="en-US"/>
              <a:t>The Stronger the Relationship, the Stronger the Attention</a:t>
            </a:r>
            <a:endParaRPr/>
          </a:p>
        </p:txBody>
      </p:sp>
      <p:pic>
        <p:nvPicPr>
          <p:cNvPr id="392" name="Google Shape;392;g16e92611297_0_45"/>
          <p:cNvPicPr preferRelativeResize="0"/>
          <p:nvPr/>
        </p:nvPicPr>
        <p:blipFill rotWithShape="1">
          <a:blip r:embed="rId3">
            <a:alphaModFix/>
          </a:blip>
          <a:srcRect b="0" l="0" r="0" t="0"/>
          <a:stretch/>
        </p:blipFill>
        <p:spPr>
          <a:xfrm>
            <a:off x="6081375" y="1479401"/>
            <a:ext cx="5181600" cy="4495800"/>
          </a:xfrm>
          <a:prstGeom prst="rect">
            <a:avLst/>
          </a:prstGeom>
          <a:noFill/>
          <a:ln>
            <a:noFill/>
          </a:ln>
        </p:spPr>
      </p:pic>
      <p:sp>
        <p:nvSpPr>
          <p:cNvPr id="393" name="Google Shape;393;g16e92611297_0_45"/>
          <p:cNvSpPr txBox="1"/>
          <p:nvPr>
            <p:ph idx="1" type="body"/>
          </p:nvPr>
        </p:nvSpPr>
        <p:spPr>
          <a:xfrm>
            <a:off x="838200" y="1479395"/>
            <a:ext cx="5181600" cy="46977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1000"/>
              </a:spcBef>
              <a:spcAft>
                <a:spcPts val="0"/>
              </a:spcAft>
              <a:buSzPts val="1800"/>
              <a:buNone/>
            </a:pPr>
            <a:r>
              <a:rPr lang="en-US"/>
              <a:t>Attention is a way of establish many-to-many relationships among words in an encoder-decoder model.</a:t>
            </a:r>
            <a:endParaRPr/>
          </a:p>
          <a:p>
            <a:pPr indent="0" lvl="0" marL="0" rtl="0" algn="l">
              <a:lnSpc>
                <a:spcPct val="90000"/>
              </a:lnSpc>
              <a:spcBef>
                <a:spcPts val="1000"/>
              </a:spcBef>
              <a:spcAft>
                <a:spcPts val="0"/>
              </a:spcAft>
              <a:buSzPts val="1800"/>
              <a:buNone/>
            </a:pPr>
            <a:r>
              <a:rPr lang="en-US"/>
              <a:t>The weight matrices by which key, query, and value matrices are obtained from words are trained so that keys will be most similar to queries when their associated words are most related to each other.</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g17675be1f1f_0_40"/>
          <p:cNvSpPr txBox="1"/>
          <p:nvPr>
            <p:ph type="title"/>
          </p:nvPr>
        </p:nvSpPr>
        <p:spPr>
          <a:xfrm>
            <a:off x="838200" y="365126"/>
            <a:ext cx="10515600" cy="906000"/>
          </a:xfrm>
          <a:prstGeom prst="rect">
            <a:avLst/>
          </a:prstGeom>
          <a:solidFill>
            <a:srgbClr val="595959"/>
          </a:solid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3200"/>
              <a:buNone/>
            </a:pPr>
            <a:r>
              <a:rPr lang="en-US"/>
              <a:t>Long distance dependencies</a:t>
            </a:r>
            <a:endParaRPr/>
          </a:p>
        </p:txBody>
      </p:sp>
      <p:sp>
        <p:nvSpPr>
          <p:cNvPr id="95" name="Google Shape;95;g17675be1f1f_0_40"/>
          <p:cNvSpPr txBox="1"/>
          <p:nvPr>
            <p:ph idx="1" type="body"/>
          </p:nvPr>
        </p:nvSpPr>
        <p:spPr>
          <a:xfrm>
            <a:off x="838200" y="1442224"/>
            <a:ext cx="10515600" cy="4734600"/>
          </a:xfrm>
          <a:prstGeom prst="rect">
            <a:avLst/>
          </a:prstGeom>
          <a:noFill/>
          <a:ln>
            <a:noFill/>
          </a:ln>
        </p:spPr>
        <p:txBody>
          <a:bodyPr anchorCtr="0" anchor="t" bIns="45700" lIns="91425" spcFirstLastPara="1" rIns="91425" wrap="square" tIns="45700">
            <a:normAutofit/>
          </a:bodyPr>
          <a:lstStyle/>
          <a:p>
            <a:pPr indent="-342900" lvl="0" marL="457200" rtl="0" algn="l">
              <a:lnSpc>
                <a:spcPct val="90000"/>
              </a:lnSpc>
              <a:spcBef>
                <a:spcPts val="1000"/>
              </a:spcBef>
              <a:spcAft>
                <a:spcPts val="0"/>
              </a:spcAft>
              <a:buSzPts val="1800"/>
              <a:buChar char="•"/>
            </a:pPr>
            <a:r>
              <a:rPr lang="en-US"/>
              <a:t>Something in a sentence depends on something that is more than a few words away</a:t>
            </a:r>
            <a:endParaRPr/>
          </a:p>
          <a:p>
            <a:pPr indent="-342900" lvl="1" marL="914400" rtl="0" algn="l">
              <a:lnSpc>
                <a:spcPct val="90000"/>
              </a:lnSpc>
              <a:spcBef>
                <a:spcPts val="0"/>
              </a:spcBef>
              <a:spcAft>
                <a:spcPts val="0"/>
              </a:spcAft>
              <a:buSzPts val="1800"/>
              <a:buChar char="•"/>
            </a:pPr>
            <a:r>
              <a:rPr lang="en-US"/>
              <a:t>problem for n-gram language models</a:t>
            </a:r>
            <a:endParaRPr/>
          </a:p>
          <a:p>
            <a:pPr indent="-342900" lvl="1" marL="914400" rtl="0" algn="l">
              <a:lnSpc>
                <a:spcPct val="90000"/>
              </a:lnSpc>
              <a:spcBef>
                <a:spcPts val="0"/>
              </a:spcBef>
              <a:spcAft>
                <a:spcPts val="0"/>
              </a:spcAft>
              <a:buSzPts val="1800"/>
              <a:buChar char="•"/>
            </a:pPr>
            <a:r>
              <a:rPr lang="en-US"/>
              <a:t>problem for vanishing influence of prior context</a:t>
            </a:r>
            <a:endParaRPr/>
          </a:p>
          <a:p>
            <a:pPr indent="0" lvl="0" marL="0" rtl="0" algn="l">
              <a:lnSpc>
                <a:spcPct val="90000"/>
              </a:lnSpc>
              <a:spcBef>
                <a:spcPts val="1000"/>
              </a:spcBef>
              <a:spcAft>
                <a:spcPts val="0"/>
              </a:spcAft>
              <a:buSzPts val="1800"/>
              <a:buNone/>
            </a:pPr>
            <a:r>
              <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g1765b97102e_0_64"/>
          <p:cNvSpPr txBox="1"/>
          <p:nvPr>
            <p:ph type="title"/>
          </p:nvPr>
        </p:nvSpPr>
        <p:spPr>
          <a:xfrm>
            <a:off x="838200" y="365125"/>
            <a:ext cx="10515600" cy="839100"/>
          </a:xfrm>
          <a:prstGeom prst="rect">
            <a:avLst/>
          </a:prstGeom>
          <a:solidFill>
            <a:srgbClr val="595959"/>
          </a:solid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SzPct val="62500"/>
              <a:buNone/>
            </a:pPr>
            <a:r>
              <a:rPr lang="en-US"/>
              <a:t>Self-Attention is a Special Kind of Attention in which Words Can Attend to Words in the Same Sequence</a:t>
            </a:r>
            <a:endParaRPr/>
          </a:p>
        </p:txBody>
      </p:sp>
      <p:sp>
        <p:nvSpPr>
          <p:cNvPr id="399" name="Google Shape;399;g1765b97102e_0_64"/>
          <p:cNvSpPr txBox="1"/>
          <p:nvPr>
            <p:ph idx="1" type="body"/>
          </p:nvPr>
        </p:nvSpPr>
        <p:spPr>
          <a:xfrm>
            <a:off x="838200" y="1479395"/>
            <a:ext cx="5181600" cy="46977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1000"/>
              </a:spcBef>
              <a:spcAft>
                <a:spcPts val="0"/>
              </a:spcAft>
              <a:buSzPts val="1800"/>
              <a:buNone/>
            </a:pPr>
            <a:r>
              <a:rPr lang="en-US"/>
              <a:t>Self-attention, as we will define it, is the value matrix </a:t>
            </a:r>
            <a:r>
              <a:rPr b="1" lang="en-US">
                <a:latin typeface="Fira Sans"/>
                <a:ea typeface="Fira Sans"/>
                <a:cs typeface="Fira Sans"/>
                <a:sym typeface="Fira Sans"/>
              </a:rPr>
              <a:t>V</a:t>
            </a:r>
            <a:r>
              <a:rPr lang="en-US"/>
              <a:t> weighted by the softmax of the dot product of the query matrix </a:t>
            </a:r>
            <a:r>
              <a:rPr b="1" lang="en-US">
                <a:latin typeface="Fira Sans"/>
                <a:ea typeface="Fira Sans"/>
                <a:cs typeface="Fira Sans"/>
                <a:sym typeface="Fira Sans"/>
              </a:rPr>
              <a:t>Q</a:t>
            </a:r>
            <a:r>
              <a:rPr lang="en-US"/>
              <a:t> and the transpose of the key matrix </a:t>
            </a:r>
            <a:r>
              <a:rPr b="1" lang="en-US">
                <a:latin typeface="Fira Sans"/>
                <a:ea typeface="Fira Sans"/>
                <a:cs typeface="Fira Sans"/>
                <a:sym typeface="Fira Sans"/>
              </a:rPr>
              <a:t>K</a:t>
            </a:r>
            <a:r>
              <a:rPr lang="en-US"/>
              <a:t> (divided by the square root of the dimensions of the key vector).</a:t>
            </a:r>
            <a:endParaRPr/>
          </a:p>
        </p:txBody>
      </p:sp>
      <p:pic>
        <p:nvPicPr>
          <p:cNvPr id="400" name="Google Shape;400;g1765b97102e_0_64"/>
          <p:cNvPicPr preferRelativeResize="0"/>
          <p:nvPr/>
        </p:nvPicPr>
        <p:blipFill rotWithShape="1">
          <a:blip r:embed="rId3">
            <a:alphaModFix/>
          </a:blip>
          <a:srcRect b="0" l="0" r="0" t="0"/>
          <a:stretch/>
        </p:blipFill>
        <p:spPr>
          <a:xfrm>
            <a:off x="917150" y="4949700"/>
            <a:ext cx="5165075" cy="780263"/>
          </a:xfrm>
          <a:prstGeom prst="rect">
            <a:avLst/>
          </a:prstGeom>
          <a:noFill/>
          <a:ln>
            <a:noFill/>
          </a:ln>
        </p:spPr>
      </p:pic>
      <p:sp>
        <p:nvSpPr>
          <p:cNvPr id="401" name="Google Shape;401;g1765b97102e_0_64"/>
          <p:cNvSpPr txBox="1"/>
          <p:nvPr/>
        </p:nvSpPr>
        <p:spPr>
          <a:xfrm>
            <a:off x="6337450" y="1528600"/>
            <a:ext cx="4858500" cy="4494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rgbClr val="000000"/>
                </a:solidFill>
                <a:latin typeface="Fira Sans"/>
                <a:ea typeface="Fira Sans"/>
                <a:cs typeface="Fira Sans"/>
                <a:sym typeface="Fira Sans"/>
              </a:rPr>
              <a:t>Intuition</a:t>
            </a:r>
            <a:r>
              <a:rPr b="0" i="0" lang="en-US" sz="2800" u="none" cap="none" strike="noStrike">
                <a:solidFill>
                  <a:srgbClr val="000000"/>
                </a:solidFill>
                <a:latin typeface="Fira Sans Light"/>
                <a:ea typeface="Fira Sans Light"/>
                <a:cs typeface="Fira Sans Light"/>
                <a:sym typeface="Fira Sans Light"/>
              </a:rPr>
              <a:t>: the stronger the relationship of an item at position </a:t>
            </a:r>
            <a:r>
              <a:rPr b="0" i="1" lang="en-US" sz="2800" u="none" cap="none" strike="noStrike">
                <a:solidFill>
                  <a:srgbClr val="000000"/>
                </a:solidFill>
                <a:latin typeface="Fira Sans Light"/>
                <a:ea typeface="Fira Sans Light"/>
                <a:cs typeface="Fira Sans Light"/>
                <a:sym typeface="Fira Sans Light"/>
              </a:rPr>
              <a:t>j</a:t>
            </a:r>
            <a:r>
              <a:rPr b="0" i="0" lang="en-US" sz="2800" u="none" cap="none" strike="noStrike">
                <a:solidFill>
                  <a:srgbClr val="000000"/>
                </a:solidFill>
                <a:latin typeface="Fira Sans Light"/>
                <a:ea typeface="Fira Sans Light"/>
                <a:cs typeface="Fira Sans Light"/>
                <a:sym typeface="Fira Sans Light"/>
              </a:rPr>
              <a:t> is to that at position </a:t>
            </a:r>
            <a:r>
              <a:rPr b="0" i="1" lang="en-US" sz="2800" u="none" cap="none" strike="noStrike">
                <a:solidFill>
                  <a:srgbClr val="000000"/>
                </a:solidFill>
                <a:latin typeface="Fira Sans Light"/>
                <a:ea typeface="Fira Sans Light"/>
                <a:cs typeface="Fira Sans Light"/>
                <a:sym typeface="Fira Sans Light"/>
              </a:rPr>
              <a:t>i</a:t>
            </a:r>
            <a:r>
              <a:rPr b="0" i="0" lang="en-US" sz="2800" u="none" cap="none" strike="noStrike">
                <a:solidFill>
                  <a:srgbClr val="000000"/>
                </a:solidFill>
                <a:latin typeface="Fira Sans Light"/>
                <a:ea typeface="Fira Sans Light"/>
                <a:cs typeface="Fira Sans Light"/>
                <a:sym typeface="Fira Sans Light"/>
              </a:rPr>
              <a:t>, the larger the dot product of the query vector for </a:t>
            </a:r>
            <a:r>
              <a:rPr b="0" i="1" lang="en-US" sz="2800" u="none" cap="none" strike="noStrike">
                <a:solidFill>
                  <a:srgbClr val="000000"/>
                </a:solidFill>
                <a:latin typeface="Fira Sans Light"/>
                <a:ea typeface="Fira Sans Light"/>
                <a:cs typeface="Fira Sans Light"/>
                <a:sym typeface="Fira Sans Light"/>
              </a:rPr>
              <a:t>i</a:t>
            </a:r>
            <a:r>
              <a:rPr b="0" i="0" lang="en-US" sz="2800" u="none" cap="none" strike="noStrike">
                <a:solidFill>
                  <a:srgbClr val="000000"/>
                </a:solidFill>
                <a:latin typeface="Fira Sans Light"/>
                <a:ea typeface="Fira Sans Light"/>
                <a:cs typeface="Fira Sans Light"/>
                <a:sym typeface="Fira Sans Light"/>
              </a:rPr>
              <a:t> and the key vector for </a:t>
            </a:r>
            <a:r>
              <a:rPr b="0" i="1" lang="en-US" sz="2800" u="none" cap="none" strike="noStrike">
                <a:solidFill>
                  <a:srgbClr val="000000"/>
                </a:solidFill>
                <a:latin typeface="Fira Sans Light"/>
                <a:ea typeface="Fira Sans Light"/>
                <a:cs typeface="Fira Sans Light"/>
                <a:sym typeface="Fira Sans Light"/>
              </a:rPr>
              <a:t>j</a:t>
            </a:r>
            <a:r>
              <a:rPr b="0" i="0" lang="en-US" sz="2800" u="none" cap="none" strike="noStrike">
                <a:solidFill>
                  <a:srgbClr val="000000"/>
                </a:solidFill>
                <a:latin typeface="Fira Sans Light"/>
                <a:ea typeface="Fira Sans Light"/>
                <a:cs typeface="Fira Sans Light"/>
                <a:sym typeface="Fira Sans Light"/>
              </a:rPr>
              <a:t>. The larger this dot product, the more the value vector at position </a:t>
            </a:r>
            <a:r>
              <a:rPr b="0" i="1" lang="en-US" sz="2800" u="none" cap="none" strike="noStrike">
                <a:solidFill>
                  <a:srgbClr val="000000"/>
                </a:solidFill>
                <a:latin typeface="Fira Sans Light"/>
                <a:ea typeface="Fira Sans Light"/>
                <a:cs typeface="Fira Sans Light"/>
                <a:sym typeface="Fira Sans Light"/>
              </a:rPr>
              <a:t>j</a:t>
            </a:r>
            <a:r>
              <a:rPr b="0" i="0" lang="en-US" sz="2800" u="none" cap="none" strike="noStrike">
                <a:solidFill>
                  <a:srgbClr val="000000"/>
                </a:solidFill>
                <a:latin typeface="Fira Sans Light"/>
                <a:ea typeface="Fira Sans Light"/>
                <a:cs typeface="Fira Sans Light"/>
                <a:sym typeface="Fira Sans Light"/>
              </a:rPr>
              <a:t> will contribute to the output.</a:t>
            </a:r>
            <a:endParaRPr b="0" i="0" sz="2800" u="none" cap="none" strike="noStrike">
              <a:solidFill>
                <a:srgbClr val="000000"/>
              </a:solidFill>
              <a:latin typeface="Fira Sans Light"/>
              <a:ea typeface="Fira Sans Light"/>
              <a:cs typeface="Fira Sans Light"/>
              <a:sym typeface="Fira Sans Light"/>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pic>
        <p:nvPicPr>
          <p:cNvPr id="406" name="Google Shape;406;g1737cd06b00_0_0"/>
          <p:cNvPicPr preferRelativeResize="0"/>
          <p:nvPr/>
        </p:nvPicPr>
        <p:blipFill rotWithShape="1">
          <a:blip r:embed="rId3">
            <a:alphaModFix/>
          </a:blip>
          <a:srcRect b="0" l="0" r="0" t="0"/>
          <a:stretch/>
        </p:blipFill>
        <p:spPr>
          <a:xfrm>
            <a:off x="152400" y="152400"/>
            <a:ext cx="11651500" cy="6553198"/>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pic>
        <p:nvPicPr>
          <p:cNvPr id="411" name="Google Shape;411;g1737cd06b00_0_7"/>
          <p:cNvPicPr preferRelativeResize="0"/>
          <p:nvPr/>
        </p:nvPicPr>
        <p:blipFill rotWithShape="1">
          <a:blip r:embed="rId3">
            <a:alphaModFix/>
          </a:blip>
          <a:srcRect b="0" l="0" r="0" t="0"/>
          <a:stretch/>
        </p:blipFill>
        <p:spPr>
          <a:xfrm>
            <a:off x="152400" y="152400"/>
            <a:ext cx="11651500" cy="6553198"/>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pic>
        <p:nvPicPr>
          <p:cNvPr id="416" name="Google Shape;416;g1737cd06b00_0_10"/>
          <p:cNvPicPr preferRelativeResize="0"/>
          <p:nvPr/>
        </p:nvPicPr>
        <p:blipFill rotWithShape="1">
          <a:blip r:embed="rId3">
            <a:alphaModFix/>
          </a:blip>
          <a:srcRect b="0" l="0" r="0" t="0"/>
          <a:stretch/>
        </p:blipFill>
        <p:spPr>
          <a:xfrm>
            <a:off x="152400" y="152400"/>
            <a:ext cx="11651500" cy="6553198"/>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pic>
        <p:nvPicPr>
          <p:cNvPr id="421" name="Google Shape;421;g1737cd06b00_0_13"/>
          <p:cNvPicPr preferRelativeResize="0"/>
          <p:nvPr/>
        </p:nvPicPr>
        <p:blipFill rotWithShape="1">
          <a:blip r:embed="rId3">
            <a:alphaModFix/>
          </a:blip>
          <a:srcRect b="0" l="0" r="0" t="0"/>
          <a:stretch/>
        </p:blipFill>
        <p:spPr>
          <a:xfrm>
            <a:off x="152400" y="152400"/>
            <a:ext cx="11651500" cy="6553198"/>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pic>
        <p:nvPicPr>
          <p:cNvPr id="426" name="Google Shape;426;g1765b97102e_0_32"/>
          <p:cNvPicPr preferRelativeResize="0"/>
          <p:nvPr/>
        </p:nvPicPr>
        <p:blipFill rotWithShape="1">
          <a:blip r:embed="rId3">
            <a:alphaModFix/>
          </a:blip>
          <a:srcRect b="0" l="0" r="0" t="0"/>
          <a:stretch/>
        </p:blipFill>
        <p:spPr>
          <a:xfrm>
            <a:off x="152400" y="76200"/>
            <a:ext cx="11650135" cy="6553201"/>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pic>
        <p:nvPicPr>
          <p:cNvPr id="431" name="Google Shape;431;g1765b97102e_0_35"/>
          <p:cNvPicPr preferRelativeResize="0"/>
          <p:nvPr/>
        </p:nvPicPr>
        <p:blipFill rotWithShape="1">
          <a:blip r:embed="rId3">
            <a:alphaModFix/>
          </a:blip>
          <a:srcRect b="0" l="0" r="0" t="0"/>
          <a:stretch/>
        </p:blipFill>
        <p:spPr>
          <a:xfrm>
            <a:off x="152400" y="152400"/>
            <a:ext cx="11650135" cy="6553201"/>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 name="Shape 435"/>
        <p:cNvGrpSpPr/>
        <p:nvPr/>
      </p:nvGrpSpPr>
      <p:grpSpPr>
        <a:xfrm>
          <a:off x="0" y="0"/>
          <a:ext cx="0" cy="0"/>
          <a:chOff x="0" y="0"/>
          <a:chExt cx="0" cy="0"/>
        </a:xfrm>
      </p:grpSpPr>
      <p:pic>
        <p:nvPicPr>
          <p:cNvPr id="436" name="Google Shape;436;g1765b97102e_0_38"/>
          <p:cNvPicPr preferRelativeResize="0"/>
          <p:nvPr/>
        </p:nvPicPr>
        <p:blipFill rotWithShape="1">
          <a:blip r:embed="rId3">
            <a:alphaModFix/>
          </a:blip>
          <a:srcRect b="0" l="0" r="0" t="0"/>
          <a:stretch/>
        </p:blipFill>
        <p:spPr>
          <a:xfrm>
            <a:off x="152400" y="152400"/>
            <a:ext cx="11650135" cy="6553201"/>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pic>
        <p:nvPicPr>
          <p:cNvPr id="441" name="Google Shape;441;g1765b97102e_0_41"/>
          <p:cNvPicPr preferRelativeResize="0"/>
          <p:nvPr/>
        </p:nvPicPr>
        <p:blipFill rotWithShape="1">
          <a:blip r:embed="rId3">
            <a:alphaModFix/>
          </a:blip>
          <a:srcRect b="0" l="0" r="0" t="0"/>
          <a:stretch/>
        </p:blipFill>
        <p:spPr>
          <a:xfrm>
            <a:off x="152400" y="152400"/>
            <a:ext cx="11650135" cy="6553201"/>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pic>
        <p:nvPicPr>
          <p:cNvPr id="446" name="Google Shape;446;g1765b97102e_0_44"/>
          <p:cNvPicPr preferRelativeResize="0"/>
          <p:nvPr/>
        </p:nvPicPr>
        <p:blipFill rotWithShape="1">
          <a:blip r:embed="rId3">
            <a:alphaModFix/>
          </a:blip>
          <a:srcRect b="0" l="0" r="0" t="0"/>
          <a:stretch/>
        </p:blipFill>
        <p:spPr>
          <a:xfrm>
            <a:off x="152400" y="152400"/>
            <a:ext cx="11650135" cy="655320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g17675be1f1f_0_45"/>
          <p:cNvSpPr txBox="1"/>
          <p:nvPr>
            <p:ph type="title"/>
          </p:nvPr>
        </p:nvSpPr>
        <p:spPr>
          <a:xfrm>
            <a:off x="838200" y="365126"/>
            <a:ext cx="10515600" cy="906000"/>
          </a:xfrm>
          <a:prstGeom prst="rect">
            <a:avLst/>
          </a:prstGeom>
          <a:solidFill>
            <a:srgbClr val="595959"/>
          </a:solid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SzPct val="111111"/>
              <a:buNone/>
            </a:pPr>
            <a:r>
              <a:rPr lang="en-US"/>
              <a:t>Long distance: adding a modifier to the subject makes it far away from the verb it agrees with</a:t>
            </a:r>
            <a:endParaRPr/>
          </a:p>
        </p:txBody>
      </p:sp>
      <p:sp>
        <p:nvSpPr>
          <p:cNvPr id="101" name="Google Shape;101;g17675be1f1f_0_45"/>
          <p:cNvSpPr txBox="1"/>
          <p:nvPr>
            <p:ph idx="1" type="body"/>
          </p:nvPr>
        </p:nvSpPr>
        <p:spPr>
          <a:xfrm>
            <a:off x="838200" y="1442224"/>
            <a:ext cx="10515600" cy="4734600"/>
          </a:xfrm>
          <a:prstGeom prst="rect">
            <a:avLst/>
          </a:prstGeom>
          <a:noFill/>
          <a:ln>
            <a:noFill/>
          </a:ln>
        </p:spPr>
        <p:txBody>
          <a:bodyPr anchorCtr="0" anchor="t" bIns="45700" lIns="91425" spcFirstLastPara="1" rIns="91425" wrap="square" tIns="45700">
            <a:normAutofit/>
          </a:bodyPr>
          <a:lstStyle/>
          <a:p>
            <a:pPr indent="-342900" lvl="0" marL="457200" rtl="0" algn="l">
              <a:lnSpc>
                <a:spcPct val="90000"/>
              </a:lnSpc>
              <a:spcBef>
                <a:spcPts val="1000"/>
              </a:spcBef>
              <a:spcAft>
                <a:spcPts val="0"/>
              </a:spcAft>
              <a:buSzPts val="1800"/>
              <a:buChar char="•"/>
            </a:pPr>
            <a:r>
              <a:rPr lang="en-US"/>
              <a:t>The </a:t>
            </a:r>
            <a:r>
              <a:rPr b="1" lang="en-US">
                <a:latin typeface="Fira Sans"/>
                <a:ea typeface="Fira Sans"/>
                <a:cs typeface="Fira Sans"/>
                <a:sym typeface="Fira Sans"/>
              </a:rPr>
              <a:t>teachers </a:t>
            </a:r>
            <a:r>
              <a:rPr b="1" lang="en-US">
                <a:solidFill>
                  <a:srgbClr val="990000"/>
                </a:solidFill>
                <a:latin typeface="Fira Sans"/>
                <a:ea typeface="Fira Sans"/>
                <a:cs typeface="Fira Sans"/>
                <a:sym typeface="Fira Sans"/>
              </a:rPr>
              <a:t>is</a:t>
            </a:r>
            <a:r>
              <a:rPr b="1" lang="en-US">
                <a:latin typeface="Fira Sans"/>
                <a:ea typeface="Fira Sans"/>
                <a:cs typeface="Fira Sans"/>
                <a:sym typeface="Fira Sans"/>
              </a:rPr>
              <a:t>/</a:t>
            </a:r>
            <a:r>
              <a:rPr b="1" lang="en-US">
                <a:solidFill>
                  <a:srgbClr val="6AA84F"/>
                </a:solidFill>
                <a:latin typeface="Fira Sans"/>
                <a:ea typeface="Fira Sans"/>
                <a:cs typeface="Fira Sans"/>
                <a:sym typeface="Fira Sans"/>
              </a:rPr>
              <a:t>are</a:t>
            </a:r>
            <a:r>
              <a:rPr lang="en-US">
                <a:solidFill>
                  <a:srgbClr val="CC0000"/>
                </a:solidFill>
              </a:rPr>
              <a:t> </a:t>
            </a:r>
            <a:r>
              <a:rPr lang="en-US"/>
              <a:t>happy. </a:t>
            </a:r>
            <a:endParaRPr/>
          </a:p>
          <a:p>
            <a:pPr indent="0" lvl="0" marL="457200" rtl="0" algn="l">
              <a:lnSpc>
                <a:spcPct val="90000"/>
              </a:lnSpc>
              <a:spcBef>
                <a:spcPts val="1000"/>
              </a:spcBef>
              <a:spcAft>
                <a:spcPts val="0"/>
              </a:spcAft>
              <a:buSzPts val="1800"/>
              <a:buNone/>
            </a:pPr>
            <a:r>
              <a:t/>
            </a:r>
            <a:endParaRPr/>
          </a:p>
          <a:p>
            <a:pPr indent="-342900" lvl="0" marL="457200" rtl="0" algn="l">
              <a:lnSpc>
                <a:spcPct val="90000"/>
              </a:lnSpc>
              <a:spcBef>
                <a:spcPts val="1000"/>
              </a:spcBef>
              <a:spcAft>
                <a:spcPts val="0"/>
              </a:spcAft>
              <a:buSzPts val="1800"/>
              <a:buChar char="•"/>
            </a:pPr>
            <a:r>
              <a:rPr lang="en-US"/>
              <a:t>The </a:t>
            </a:r>
            <a:r>
              <a:rPr b="1" lang="en-US">
                <a:latin typeface="Fira Sans"/>
                <a:ea typeface="Fira Sans"/>
                <a:cs typeface="Fira Sans"/>
                <a:sym typeface="Fira Sans"/>
              </a:rPr>
              <a:t>teachers </a:t>
            </a:r>
            <a:r>
              <a:rPr lang="en-US"/>
              <a:t>who spoke to </a:t>
            </a:r>
            <a:r>
              <a:rPr lang="en-US">
                <a:highlight>
                  <a:srgbClr val="FFE599"/>
                </a:highlight>
              </a:rPr>
              <a:t>the student</a:t>
            </a:r>
            <a:r>
              <a:rPr lang="en-US"/>
              <a:t> about </a:t>
            </a:r>
            <a:r>
              <a:rPr lang="en-US">
                <a:highlight>
                  <a:srgbClr val="FFD966"/>
                </a:highlight>
              </a:rPr>
              <a:t>the project </a:t>
            </a:r>
            <a:r>
              <a:rPr b="1" lang="en-US">
                <a:solidFill>
                  <a:srgbClr val="990000"/>
                </a:solidFill>
                <a:latin typeface="Fira Sans"/>
                <a:ea typeface="Fira Sans"/>
                <a:cs typeface="Fira Sans"/>
                <a:sym typeface="Fira Sans"/>
              </a:rPr>
              <a:t>is</a:t>
            </a:r>
            <a:r>
              <a:rPr b="1" lang="en-US">
                <a:latin typeface="Fira Sans"/>
                <a:ea typeface="Fira Sans"/>
                <a:cs typeface="Fira Sans"/>
                <a:sym typeface="Fira Sans"/>
              </a:rPr>
              <a:t>/</a:t>
            </a:r>
            <a:r>
              <a:rPr b="1" lang="en-US">
                <a:solidFill>
                  <a:srgbClr val="6AA84F"/>
                </a:solidFill>
                <a:latin typeface="Fira Sans"/>
                <a:ea typeface="Fira Sans"/>
                <a:cs typeface="Fira Sans"/>
                <a:sym typeface="Fira Sans"/>
              </a:rPr>
              <a:t>are</a:t>
            </a:r>
            <a:r>
              <a:rPr b="1" lang="en-US">
                <a:latin typeface="Fira Sans"/>
                <a:ea typeface="Fira Sans"/>
                <a:cs typeface="Fira Sans"/>
                <a:sym typeface="Fira Sans"/>
              </a:rPr>
              <a:t> </a:t>
            </a:r>
            <a:r>
              <a:rPr lang="en-US"/>
              <a:t>happy. </a:t>
            </a:r>
            <a:endParaRPr/>
          </a:p>
          <a:p>
            <a:pPr indent="-342900" lvl="0" marL="457200" rtl="0" algn="l">
              <a:lnSpc>
                <a:spcPct val="90000"/>
              </a:lnSpc>
              <a:spcBef>
                <a:spcPts val="0"/>
              </a:spcBef>
              <a:spcAft>
                <a:spcPts val="0"/>
              </a:spcAft>
              <a:buSzPts val="1800"/>
              <a:buChar char="•"/>
            </a:pPr>
            <a:r>
              <a:rPr lang="en-US"/>
              <a:t>The </a:t>
            </a:r>
            <a:r>
              <a:rPr b="1" lang="en-US">
                <a:latin typeface="Fira Sans"/>
                <a:ea typeface="Fira Sans"/>
                <a:cs typeface="Fira Sans"/>
                <a:sym typeface="Fira Sans"/>
              </a:rPr>
              <a:t>teachers</a:t>
            </a:r>
            <a:r>
              <a:rPr lang="en-US"/>
              <a:t> in the </a:t>
            </a:r>
            <a:r>
              <a:rPr lang="en-US">
                <a:highlight>
                  <a:srgbClr val="FFD966"/>
                </a:highlight>
              </a:rPr>
              <a:t>large classroom</a:t>
            </a:r>
            <a:r>
              <a:rPr lang="en-US"/>
              <a:t> in Gates-Hillman </a:t>
            </a:r>
            <a:r>
              <a:rPr b="1" lang="en-US">
                <a:solidFill>
                  <a:srgbClr val="990000"/>
                </a:solidFill>
                <a:latin typeface="Fira Sans"/>
                <a:ea typeface="Fira Sans"/>
                <a:cs typeface="Fira Sans"/>
                <a:sym typeface="Fira Sans"/>
              </a:rPr>
              <a:t>is</a:t>
            </a:r>
            <a:r>
              <a:rPr b="1" lang="en-US">
                <a:latin typeface="Fira Sans"/>
                <a:ea typeface="Fira Sans"/>
                <a:cs typeface="Fira Sans"/>
                <a:sym typeface="Fira Sans"/>
              </a:rPr>
              <a:t>/</a:t>
            </a:r>
            <a:r>
              <a:rPr b="1" lang="en-US">
                <a:solidFill>
                  <a:srgbClr val="6AA84F"/>
                </a:solidFill>
                <a:latin typeface="Fira Sans"/>
                <a:ea typeface="Fira Sans"/>
                <a:cs typeface="Fira Sans"/>
                <a:sym typeface="Fira Sans"/>
              </a:rPr>
              <a:t>are </a:t>
            </a:r>
            <a:r>
              <a:rPr lang="en-US"/>
              <a:t>happy. </a:t>
            </a:r>
            <a:endParaRPr/>
          </a:p>
          <a:p>
            <a:pPr indent="0" lvl="0" marL="457200" rtl="0" algn="l">
              <a:lnSpc>
                <a:spcPct val="90000"/>
              </a:lnSpc>
              <a:spcBef>
                <a:spcPts val="1000"/>
              </a:spcBef>
              <a:spcAft>
                <a:spcPts val="0"/>
              </a:spcAft>
              <a:buSzPts val="1800"/>
              <a:buNone/>
            </a:pPr>
            <a:r>
              <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 name="Shape 450"/>
        <p:cNvGrpSpPr/>
        <p:nvPr/>
      </p:nvGrpSpPr>
      <p:grpSpPr>
        <a:xfrm>
          <a:off x="0" y="0"/>
          <a:ext cx="0" cy="0"/>
          <a:chOff x="0" y="0"/>
          <a:chExt cx="0" cy="0"/>
        </a:xfrm>
      </p:grpSpPr>
      <p:pic>
        <p:nvPicPr>
          <p:cNvPr id="451" name="Google Shape;451;g1765b97102e_0_47"/>
          <p:cNvPicPr preferRelativeResize="0"/>
          <p:nvPr/>
        </p:nvPicPr>
        <p:blipFill rotWithShape="1">
          <a:blip r:embed="rId3">
            <a:alphaModFix/>
          </a:blip>
          <a:srcRect b="0" l="0" r="0" t="0"/>
          <a:stretch/>
        </p:blipFill>
        <p:spPr>
          <a:xfrm>
            <a:off x="152400" y="152400"/>
            <a:ext cx="11650135" cy="6553201"/>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pic>
        <p:nvPicPr>
          <p:cNvPr id="456" name="Google Shape;456;g1765b97102e_0_50"/>
          <p:cNvPicPr preferRelativeResize="0"/>
          <p:nvPr/>
        </p:nvPicPr>
        <p:blipFill rotWithShape="1">
          <a:blip r:embed="rId3">
            <a:alphaModFix/>
          </a:blip>
          <a:srcRect b="0" l="0" r="0" t="0"/>
          <a:stretch/>
        </p:blipFill>
        <p:spPr>
          <a:xfrm>
            <a:off x="152400" y="152400"/>
            <a:ext cx="11650135" cy="6553201"/>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pic>
        <p:nvPicPr>
          <p:cNvPr id="461" name="Google Shape;461;g1765b97102e_0_53"/>
          <p:cNvPicPr preferRelativeResize="0"/>
          <p:nvPr/>
        </p:nvPicPr>
        <p:blipFill rotWithShape="1">
          <a:blip r:embed="rId3">
            <a:alphaModFix/>
          </a:blip>
          <a:srcRect b="0" l="0" r="0" t="0"/>
          <a:stretch/>
        </p:blipFill>
        <p:spPr>
          <a:xfrm>
            <a:off x="144125" y="152400"/>
            <a:ext cx="11650135" cy="6553201"/>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 name="Shape 465"/>
        <p:cNvGrpSpPr/>
        <p:nvPr/>
      </p:nvGrpSpPr>
      <p:grpSpPr>
        <a:xfrm>
          <a:off x="0" y="0"/>
          <a:ext cx="0" cy="0"/>
          <a:chOff x="0" y="0"/>
          <a:chExt cx="0" cy="0"/>
        </a:xfrm>
      </p:grpSpPr>
      <p:sp>
        <p:nvSpPr>
          <p:cNvPr id="466" name="Google Shape;466;g1765b97102e_0_71"/>
          <p:cNvSpPr txBox="1"/>
          <p:nvPr>
            <p:ph type="title"/>
          </p:nvPr>
        </p:nvSpPr>
        <p:spPr>
          <a:xfrm>
            <a:off x="838200" y="365126"/>
            <a:ext cx="10515600" cy="906000"/>
          </a:xfrm>
          <a:prstGeom prst="rect">
            <a:avLst/>
          </a:prstGeom>
          <a:solidFill>
            <a:srgbClr val="595959"/>
          </a:solid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3200"/>
              <a:buNone/>
            </a:pPr>
            <a:r>
              <a:rPr lang="en-US"/>
              <a:t>Multihead Self-Attention</a:t>
            </a:r>
            <a:endParaRPr/>
          </a:p>
        </p:txBody>
      </p:sp>
      <p:sp>
        <p:nvSpPr>
          <p:cNvPr id="467" name="Google Shape;467;g1765b97102e_0_71"/>
          <p:cNvSpPr txBox="1"/>
          <p:nvPr>
            <p:ph idx="1" type="body"/>
          </p:nvPr>
        </p:nvSpPr>
        <p:spPr>
          <a:xfrm>
            <a:off x="838200" y="4213949"/>
            <a:ext cx="10515600" cy="19629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1000"/>
              </a:spcBef>
              <a:spcAft>
                <a:spcPts val="0"/>
              </a:spcAft>
              <a:buSzPts val="1800"/>
              <a:buNone/>
            </a:pPr>
            <a:r>
              <a:rPr lang="en-US"/>
              <a:t>In multihead attention, there are multiple attention “heads,” each with their own weight matrices </a:t>
            </a:r>
            <a:r>
              <a:rPr b="1" lang="en-US">
                <a:latin typeface="Fira Sans"/>
                <a:ea typeface="Fira Sans"/>
                <a:cs typeface="Fira Sans"/>
                <a:sym typeface="Fira Sans"/>
              </a:rPr>
              <a:t>W</a:t>
            </a:r>
            <a:r>
              <a:rPr baseline="30000" lang="en-US"/>
              <a:t>Q</a:t>
            </a:r>
            <a:r>
              <a:rPr baseline="-25000" lang="en-US"/>
              <a:t>i</a:t>
            </a:r>
            <a:r>
              <a:rPr lang="en-US"/>
              <a:t>, </a:t>
            </a:r>
            <a:r>
              <a:rPr b="1" lang="en-US">
                <a:latin typeface="Fira Sans"/>
                <a:ea typeface="Fira Sans"/>
                <a:cs typeface="Fira Sans"/>
                <a:sym typeface="Fira Sans"/>
              </a:rPr>
              <a:t>W</a:t>
            </a:r>
            <a:r>
              <a:rPr baseline="30000" lang="en-US"/>
              <a:t>K</a:t>
            </a:r>
            <a:r>
              <a:rPr baseline="-25000" lang="en-US"/>
              <a:t>i</a:t>
            </a:r>
            <a:r>
              <a:rPr lang="en-US"/>
              <a:t>, and </a:t>
            </a:r>
            <a:r>
              <a:rPr b="1" lang="en-US">
                <a:latin typeface="Fira Sans"/>
                <a:ea typeface="Fira Sans"/>
                <a:cs typeface="Fira Sans"/>
                <a:sym typeface="Fira Sans"/>
              </a:rPr>
              <a:t>W</a:t>
            </a:r>
            <a:r>
              <a:rPr baseline="30000" lang="en-US"/>
              <a:t>V</a:t>
            </a:r>
            <a:r>
              <a:rPr baseline="-25000" lang="en-US"/>
              <a:t>i</a:t>
            </a:r>
            <a:r>
              <a:rPr lang="en-US"/>
              <a:t>. MultiHead is the product of </a:t>
            </a:r>
            <a:r>
              <a:rPr lang="en-US"/>
              <a:t>the output weight matrix </a:t>
            </a:r>
            <a:r>
              <a:rPr b="1" lang="en-US">
                <a:latin typeface="Fira Sans"/>
                <a:ea typeface="Fira Sans"/>
                <a:cs typeface="Fira Sans"/>
                <a:sym typeface="Fira Sans"/>
              </a:rPr>
              <a:t>W</a:t>
            </a:r>
            <a:r>
              <a:rPr baseline="30000" lang="en-US"/>
              <a:t>O </a:t>
            </a:r>
            <a:r>
              <a:rPr lang="en-US"/>
              <a:t>and </a:t>
            </a:r>
            <a:r>
              <a:rPr lang="en-US"/>
              <a:t>the  concatenation of the outputs from the </a:t>
            </a:r>
            <a:r>
              <a:rPr i="1" lang="en-US"/>
              <a:t>h</a:t>
            </a:r>
            <a:r>
              <a:rPr lang="en-US"/>
              <a:t> heads.</a:t>
            </a:r>
            <a:endParaRPr/>
          </a:p>
        </p:txBody>
      </p:sp>
      <p:pic>
        <p:nvPicPr>
          <p:cNvPr id="468" name="Google Shape;468;g1765b97102e_0_71"/>
          <p:cNvPicPr preferRelativeResize="0"/>
          <p:nvPr/>
        </p:nvPicPr>
        <p:blipFill rotWithShape="1">
          <a:blip r:embed="rId3">
            <a:alphaModFix/>
          </a:blip>
          <a:srcRect b="0" l="0" r="0" t="0"/>
          <a:stretch/>
        </p:blipFill>
        <p:spPr>
          <a:xfrm>
            <a:off x="838200" y="2958843"/>
            <a:ext cx="10515598" cy="1118657"/>
          </a:xfrm>
          <a:prstGeom prst="rect">
            <a:avLst/>
          </a:prstGeom>
          <a:noFill/>
          <a:ln>
            <a:noFill/>
          </a:ln>
        </p:spPr>
      </p:pic>
      <p:pic>
        <p:nvPicPr>
          <p:cNvPr id="469" name="Google Shape;469;g1765b97102e_0_71"/>
          <p:cNvPicPr preferRelativeResize="0"/>
          <p:nvPr/>
        </p:nvPicPr>
        <p:blipFill rotWithShape="1">
          <a:blip r:embed="rId4">
            <a:alphaModFix/>
          </a:blip>
          <a:srcRect b="0" l="0" r="0" t="0"/>
          <a:stretch/>
        </p:blipFill>
        <p:spPr>
          <a:xfrm>
            <a:off x="838200" y="1442225"/>
            <a:ext cx="8135049" cy="1228950"/>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 name="Shape 473"/>
        <p:cNvGrpSpPr/>
        <p:nvPr/>
      </p:nvGrpSpPr>
      <p:grpSpPr>
        <a:xfrm>
          <a:off x="0" y="0"/>
          <a:ext cx="0" cy="0"/>
          <a:chOff x="0" y="0"/>
          <a:chExt cx="0" cy="0"/>
        </a:xfrm>
      </p:grpSpPr>
      <p:sp>
        <p:nvSpPr>
          <p:cNvPr id="474" name="Google Shape;474;g17839805b1f_0_15"/>
          <p:cNvSpPr txBox="1"/>
          <p:nvPr>
            <p:ph type="title"/>
          </p:nvPr>
        </p:nvSpPr>
        <p:spPr>
          <a:xfrm>
            <a:off x="838200" y="365126"/>
            <a:ext cx="10515600" cy="906000"/>
          </a:xfrm>
          <a:prstGeom prst="rect">
            <a:avLst/>
          </a:prstGeom>
          <a:solidFill>
            <a:srgbClr val="595959"/>
          </a:solid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3200"/>
              <a:buNone/>
            </a:pPr>
            <a:r>
              <a:rPr lang="en-US"/>
              <a:t>The Linguistic Intuition behind Multi-Head Attention</a:t>
            </a:r>
            <a:endParaRPr/>
          </a:p>
        </p:txBody>
      </p:sp>
      <p:sp>
        <p:nvSpPr>
          <p:cNvPr id="475" name="Google Shape;475;g17839805b1f_0_15"/>
          <p:cNvSpPr txBox="1"/>
          <p:nvPr>
            <p:ph idx="1" type="body"/>
          </p:nvPr>
        </p:nvSpPr>
        <p:spPr>
          <a:xfrm>
            <a:off x="838200" y="1442224"/>
            <a:ext cx="10515600" cy="4734600"/>
          </a:xfrm>
          <a:prstGeom prst="rect">
            <a:avLst/>
          </a:prstGeom>
          <a:noFill/>
          <a:ln>
            <a:noFill/>
          </a:ln>
        </p:spPr>
        <p:txBody>
          <a:bodyPr anchorCtr="0" anchor="t" bIns="45700" lIns="91425" spcFirstLastPara="1" rIns="91425" wrap="square" tIns="45700">
            <a:normAutofit fontScale="85000" lnSpcReduction="20000"/>
          </a:bodyPr>
          <a:lstStyle/>
          <a:p>
            <a:pPr indent="-325755" lvl="0" marL="457200" rtl="0" algn="l">
              <a:lnSpc>
                <a:spcPct val="90000"/>
              </a:lnSpc>
              <a:spcBef>
                <a:spcPts val="1000"/>
              </a:spcBef>
              <a:spcAft>
                <a:spcPts val="0"/>
              </a:spcAft>
              <a:buSzPct val="64285"/>
              <a:buChar char="•"/>
            </a:pPr>
            <a:r>
              <a:rPr lang="en-US"/>
              <a:t>There are many heads in an encoder or decoder (as we will discuss when we introduce the Transformer)</a:t>
            </a:r>
            <a:endParaRPr/>
          </a:p>
          <a:p>
            <a:pPr indent="-325755" lvl="0" marL="457200" rtl="0" algn="l">
              <a:lnSpc>
                <a:spcPct val="90000"/>
              </a:lnSpc>
              <a:spcBef>
                <a:spcPts val="0"/>
              </a:spcBef>
              <a:spcAft>
                <a:spcPts val="0"/>
              </a:spcAft>
              <a:buSzPct val="64285"/>
              <a:buChar char="•"/>
            </a:pPr>
            <a:r>
              <a:rPr lang="en-US"/>
              <a:t>There are also many relationships in language</a:t>
            </a:r>
            <a:endParaRPr/>
          </a:p>
          <a:p>
            <a:pPr indent="-325755" lvl="1" marL="914400" rtl="0" algn="l">
              <a:lnSpc>
                <a:spcPct val="90000"/>
              </a:lnSpc>
              <a:spcBef>
                <a:spcPts val="0"/>
              </a:spcBef>
              <a:spcAft>
                <a:spcPts val="0"/>
              </a:spcAft>
              <a:buSzPct val="75000"/>
              <a:buChar char="•"/>
            </a:pPr>
            <a:r>
              <a:rPr lang="en-US"/>
              <a:t>Between verbs and their subjects/objects</a:t>
            </a:r>
            <a:br>
              <a:rPr lang="en-US"/>
            </a:br>
            <a:br>
              <a:rPr lang="en-US"/>
            </a:br>
            <a:r>
              <a:rPr b="1" lang="en-US">
                <a:solidFill>
                  <a:srgbClr val="CC0000"/>
                </a:solidFill>
                <a:latin typeface="Fira Sans"/>
                <a:ea typeface="Fira Sans"/>
                <a:cs typeface="Fira Sans"/>
                <a:sym typeface="Fira Sans"/>
              </a:rPr>
              <a:t>I</a:t>
            </a:r>
            <a:r>
              <a:rPr lang="en-US"/>
              <a:t> </a:t>
            </a:r>
            <a:r>
              <a:rPr b="1" lang="en-US">
                <a:latin typeface="Fira Sans"/>
                <a:ea typeface="Fira Sans"/>
                <a:cs typeface="Fira Sans"/>
                <a:sym typeface="Fira Sans"/>
              </a:rPr>
              <a:t>passed</a:t>
            </a:r>
            <a:r>
              <a:rPr lang="en-US"/>
              <a:t> the </a:t>
            </a:r>
            <a:r>
              <a:rPr b="1" lang="en-US">
                <a:solidFill>
                  <a:srgbClr val="CC0000"/>
                </a:solidFill>
                <a:latin typeface="Fira Sans"/>
                <a:ea typeface="Fira Sans"/>
                <a:cs typeface="Fira Sans"/>
                <a:sym typeface="Fira Sans"/>
              </a:rPr>
              <a:t>test</a:t>
            </a:r>
            <a:r>
              <a:rPr lang="en-US"/>
              <a:t> with flying colors.</a:t>
            </a:r>
            <a:br>
              <a:rPr lang="en-US"/>
            </a:br>
            <a:endParaRPr/>
          </a:p>
          <a:p>
            <a:pPr indent="-325755" lvl="1" marL="914400" rtl="0" algn="l">
              <a:lnSpc>
                <a:spcPct val="90000"/>
              </a:lnSpc>
              <a:spcBef>
                <a:spcPts val="0"/>
              </a:spcBef>
              <a:spcAft>
                <a:spcPts val="0"/>
              </a:spcAft>
              <a:buSzPct val="75000"/>
              <a:buChar char="•"/>
            </a:pPr>
            <a:r>
              <a:rPr lang="en-US"/>
              <a:t>Between pronouns and their antecedents (the phrases they stand in for)</a:t>
            </a:r>
            <a:br>
              <a:rPr lang="en-US"/>
            </a:br>
            <a:br>
              <a:rPr lang="en-US"/>
            </a:br>
            <a:r>
              <a:rPr b="1" lang="en-US">
                <a:latin typeface="Fira Sans"/>
                <a:ea typeface="Fira Sans"/>
                <a:cs typeface="Fira Sans"/>
                <a:sym typeface="Fira Sans"/>
              </a:rPr>
              <a:t>Lori</a:t>
            </a:r>
            <a:r>
              <a:rPr lang="en-US"/>
              <a:t> delivered the lecture on Thursday that </a:t>
            </a:r>
            <a:r>
              <a:rPr b="1" lang="en-US">
                <a:solidFill>
                  <a:srgbClr val="CC0000"/>
                </a:solidFill>
                <a:latin typeface="Fira Sans"/>
                <a:ea typeface="Fira Sans"/>
                <a:cs typeface="Fira Sans"/>
                <a:sym typeface="Fira Sans"/>
              </a:rPr>
              <a:t>she</a:t>
            </a:r>
            <a:r>
              <a:rPr lang="en-US"/>
              <a:t> prepared Tuesday morning.</a:t>
            </a:r>
            <a:br>
              <a:rPr lang="en-US"/>
            </a:br>
            <a:endParaRPr/>
          </a:p>
          <a:p>
            <a:pPr indent="-325755" lvl="1" marL="914400" rtl="0" algn="l">
              <a:lnSpc>
                <a:spcPct val="90000"/>
              </a:lnSpc>
              <a:spcBef>
                <a:spcPts val="0"/>
              </a:spcBef>
              <a:spcAft>
                <a:spcPts val="0"/>
              </a:spcAft>
              <a:buSzPct val="75000"/>
              <a:buChar char="•"/>
            </a:pPr>
            <a:r>
              <a:rPr lang="en-US"/>
              <a:t>And so on…</a:t>
            </a:r>
            <a:endParaRPr/>
          </a:p>
          <a:p>
            <a:pPr indent="-325755" lvl="0" marL="457200" rtl="0" algn="l">
              <a:lnSpc>
                <a:spcPct val="90000"/>
              </a:lnSpc>
              <a:spcBef>
                <a:spcPts val="0"/>
              </a:spcBef>
              <a:spcAft>
                <a:spcPts val="0"/>
              </a:spcAft>
              <a:buSzPct val="64285"/>
              <a:buChar char="•"/>
            </a:pPr>
            <a:r>
              <a:rPr lang="en-US"/>
              <a:t>Multiple heads allow a model to have separate weight matrices for each kind of relationship.</a:t>
            </a:r>
            <a:endParaRPr/>
          </a:p>
          <a:p>
            <a:pPr indent="-325755" lvl="0" marL="457200" rtl="0" algn="l">
              <a:lnSpc>
                <a:spcPct val="90000"/>
              </a:lnSpc>
              <a:spcBef>
                <a:spcPts val="0"/>
              </a:spcBef>
              <a:spcAft>
                <a:spcPts val="0"/>
              </a:spcAft>
              <a:buSzPct val="64285"/>
              <a:buChar char="•"/>
            </a:pPr>
            <a:r>
              <a:rPr b="1" lang="en-US">
                <a:latin typeface="Fira Sans"/>
                <a:ea typeface="Fira Sans"/>
                <a:cs typeface="Fira Sans"/>
                <a:sym typeface="Fira Sans"/>
              </a:rPr>
              <a:t>W</a:t>
            </a:r>
            <a:r>
              <a:rPr baseline="30000" lang="en-US"/>
              <a:t>K</a:t>
            </a:r>
            <a:r>
              <a:rPr lang="en-US"/>
              <a:t> and </a:t>
            </a:r>
            <a:r>
              <a:rPr b="1" lang="en-US">
                <a:latin typeface="Fira Sans"/>
                <a:ea typeface="Fira Sans"/>
                <a:cs typeface="Fira Sans"/>
                <a:sym typeface="Fira Sans"/>
              </a:rPr>
              <a:t>W</a:t>
            </a:r>
            <a:r>
              <a:rPr baseline="30000" lang="en-US"/>
              <a:t>Q</a:t>
            </a:r>
            <a:r>
              <a:rPr baseline="-25000" lang="en-US"/>
              <a:t>,</a:t>
            </a:r>
            <a:r>
              <a:rPr lang="en-US"/>
              <a:t>matrices are trained so that positions (e.g., words) that are in a particular relationship will have a strong association (the resulting </a:t>
            </a:r>
            <a:r>
              <a:rPr b="1" lang="en-US">
                <a:latin typeface="Fira Sans"/>
                <a:ea typeface="Fira Sans"/>
                <a:cs typeface="Fira Sans"/>
                <a:sym typeface="Fira Sans"/>
              </a:rPr>
              <a:t>k</a:t>
            </a:r>
            <a:r>
              <a:rPr lang="en-US"/>
              <a:t> and </a:t>
            </a:r>
            <a:r>
              <a:rPr b="1" lang="en-US">
                <a:latin typeface="Fira Sans"/>
                <a:ea typeface="Fira Sans"/>
                <a:cs typeface="Fira Sans"/>
                <a:sym typeface="Fira Sans"/>
              </a:rPr>
              <a:t>q</a:t>
            </a:r>
            <a:r>
              <a:rPr lang="en-US"/>
              <a:t> vectors will have a large dot product)</a:t>
            </a:r>
            <a:endParaRPr/>
          </a:p>
          <a:p>
            <a:pPr indent="-325755" lvl="0" marL="457200" rtl="0" algn="l">
              <a:lnSpc>
                <a:spcPct val="90000"/>
              </a:lnSpc>
              <a:spcBef>
                <a:spcPts val="0"/>
              </a:spcBef>
              <a:spcAft>
                <a:spcPts val="0"/>
              </a:spcAft>
              <a:buSzPct val="64285"/>
              <a:buChar char="•"/>
            </a:pPr>
            <a:r>
              <a:rPr lang="en-US"/>
              <a:t>We will talk more about this in a moment.</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 name="Shape 479"/>
        <p:cNvGrpSpPr/>
        <p:nvPr/>
      </p:nvGrpSpPr>
      <p:grpSpPr>
        <a:xfrm>
          <a:off x="0" y="0"/>
          <a:ext cx="0" cy="0"/>
          <a:chOff x="0" y="0"/>
          <a:chExt cx="0" cy="0"/>
        </a:xfrm>
      </p:grpSpPr>
      <p:sp>
        <p:nvSpPr>
          <p:cNvPr id="480" name="Google Shape;480;g21db1d346bd_0_0"/>
          <p:cNvSpPr txBox="1"/>
          <p:nvPr>
            <p:ph type="title"/>
          </p:nvPr>
        </p:nvSpPr>
        <p:spPr>
          <a:xfrm>
            <a:off x="418975" y="279125"/>
            <a:ext cx="10515600" cy="839100"/>
          </a:xfrm>
          <a:prstGeom prst="rect">
            <a:avLst/>
          </a:prstGeom>
          <a:solidFill>
            <a:srgbClr val="595959"/>
          </a:solid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rPr lang="en-US"/>
              <a:t>What are the heads looking at?</a:t>
            </a:r>
            <a:endParaRPr/>
          </a:p>
        </p:txBody>
      </p:sp>
      <p:pic>
        <p:nvPicPr>
          <p:cNvPr id="481" name="Google Shape;481;g21db1d346bd_0_0"/>
          <p:cNvPicPr preferRelativeResize="0"/>
          <p:nvPr/>
        </p:nvPicPr>
        <p:blipFill rotWithShape="1">
          <a:blip r:embed="rId3">
            <a:alphaModFix/>
          </a:blip>
          <a:srcRect b="0" l="0" r="0" t="0"/>
          <a:stretch/>
        </p:blipFill>
        <p:spPr>
          <a:xfrm>
            <a:off x="152400" y="1356625"/>
            <a:ext cx="11887200" cy="5126579"/>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 name="Shape 485"/>
        <p:cNvGrpSpPr/>
        <p:nvPr/>
      </p:nvGrpSpPr>
      <p:grpSpPr>
        <a:xfrm>
          <a:off x="0" y="0"/>
          <a:ext cx="0" cy="0"/>
          <a:chOff x="0" y="0"/>
          <a:chExt cx="0" cy="0"/>
        </a:xfrm>
      </p:grpSpPr>
      <p:sp>
        <p:nvSpPr>
          <p:cNvPr id="486" name="Google Shape;486;g16e92611297_0_25"/>
          <p:cNvSpPr txBox="1"/>
          <p:nvPr>
            <p:ph type="title"/>
          </p:nvPr>
        </p:nvSpPr>
        <p:spPr>
          <a:xfrm>
            <a:off x="831850" y="1709739"/>
            <a:ext cx="10515600" cy="20595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SzPts val="3200"/>
              <a:buNone/>
            </a:pPr>
            <a:r>
              <a:rPr lang="en-US"/>
              <a:t>Transformers</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sp>
        <p:nvSpPr>
          <p:cNvPr id="491" name="Google Shape;491;g16e92611297_0_38"/>
          <p:cNvSpPr txBox="1"/>
          <p:nvPr>
            <p:ph type="title"/>
          </p:nvPr>
        </p:nvSpPr>
        <p:spPr>
          <a:xfrm>
            <a:off x="838200" y="365125"/>
            <a:ext cx="10515600" cy="839100"/>
          </a:xfrm>
          <a:prstGeom prst="rect">
            <a:avLst/>
          </a:prstGeom>
          <a:solidFill>
            <a:srgbClr val="595959"/>
          </a:solid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rPr lang="en-US"/>
              <a:t>The Transformer Architecture: Encoders</a:t>
            </a:r>
            <a:endParaRPr/>
          </a:p>
        </p:txBody>
      </p:sp>
      <p:sp>
        <p:nvSpPr>
          <p:cNvPr id="492" name="Google Shape;492;g16e92611297_0_38"/>
          <p:cNvSpPr txBox="1"/>
          <p:nvPr>
            <p:ph idx="1" type="body"/>
          </p:nvPr>
        </p:nvSpPr>
        <p:spPr>
          <a:xfrm>
            <a:off x="838200" y="1479395"/>
            <a:ext cx="5181600" cy="4697700"/>
          </a:xfrm>
          <a:prstGeom prst="rect">
            <a:avLst/>
          </a:prstGeom>
          <a:noFill/>
          <a:ln>
            <a:noFill/>
          </a:ln>
        </p:spPr>
        <p:txBody>
          <a:bodyPr anchorCtr="0" anchor="t" bIns="45700" lIns="91425" spcFirstLastPara="1" rIns="91425" wrap="square" tIns="45700">
            <a:normAutofit lnSpcReduction="10000"/>
          </a:bodyPr>
          <a:lstStyle/>
          <a:p>
            <a:pPr indent="0" lvl="0" marL="0" rtl="0" algn="l">
              <a:lnSpc>
                <a:spcPct val="90000"/>
              </a:lnSpc>
              <a:spcBef>
                <a:spcPts val="1000"/>
              </a:spcBef>
              <a:spcAft>
                <a:spcPts val="0"/>
              </a:spcAft>
              <a:buSzPts val="1800"/>
              <a:buNone/>
            </a:pPr>
            <a:r>
              <a:rPr lang="en-US"/>
              <a:t>Transformers consist of</a:t>
            </a:r>
            <a:endParaRPr/>
          </a:p>
          <a:p>
            <a:pPr indent="-342900" lvl="0" marL="457200" rtl="0" algn="l">
              <a:lnSpc>
                <a:spcPct val="90000"/>
              </a:lnSpc>
              <a:spcBef>
                <a:spcPts val="1000"/>
              </a:spcBef>
              <a:spcAft>
                <a:spcPts val="0"/>
              </a:spcAft>
              <a:buSzPts val="1800"/>
              <a:buChar char="•"/>
            </a:pPr>
            <a:r>
              <a:rPr lang="en-US"/>
              <a:t>Stack of N encoders</a:t>
            </a:r>
            <a:endParaRPr/>
          </a:p>
          <a:p>
            <a:pPr indent="-342900" lvl="0" marL="457200" rtl="0" algn="l">
              <a:lnSpc>
                <a:spcPct val="90000"/>
              </a:lnSpc>
              <a:spcBef>
                <a:spcPts val="0"/>
              </a:spcBef>
              <a:spcAft>
                <a:spcPts val="0"/>
              </a:spcAft>
              <a:buSzPts val="1800"/>
              <a:buChar char="•"/>
            </a:pPr>
            <a:r>
              <a:rPr lang="en-US"/>
              <a:t>Stack of N decoders</a:t>
            </a:r>
            <a:endParaRPr/>
          </a:p>
          <a:p>
            <a:pPr indent="0" lvl="0" marL="0" rtl="0" algn="l">
              <a:lnSpc>
                <a:spcPct val="90000"/>
              </a:lnSpc>
              <a:spcBef>
                <a:spcPts val="1000"/>
              </a:spcBef>
              <a:spcAft>
                <a:spcPts val="0"/>
              </a:spcAft>
              <a:buSzPts val="1800"/>
              <a:buNone/>
            </a:pPr>
            <a:r>
              <a:rPr lang="en-US"/>
              <a:t>Each </a:t>
            </a:r>
            <a:r>
              <a:rPr b="1" lang="en-US">
                <a:latin typeface="Fira Sans"/>
                <a:ea typeface="Fira Sans"/>
                <a:cs typeface="Fira Sans"/>
                <a:sym typeface="Fira Sans"/>
              </a:rPr>
              <a:t>encoder</a:t>
            </a:r>
            <a:r>
              <a:rPr lang="en-US"/>
              <a:t> has</a:t>
            </a:r>
            <a:endParaRPr/>
          </a:p>
          <a:p>
            <a:pPr indent="-342900" lvl="0" marL="457200" rtl="0" algn="l">
              <a:lnSpc>
                <a:spcPct val="90000"/>
              </a:lnSpc>
              <a:spcBef>
                <a:spcPts val="1000"/>
              </a:spcBef>
              <a:spcAft>
                <a:spcPts val="0"/>
              </a:spcAft>
              <a:buSzPts val="1800"/>
              <a:buChar char="•"/>
            </a:pPr>
            <a:r>
              <a:rPr lang="en-US"/>
              <a:t>A multi-head attention layer</a:t>
            </a:r>
            <a:endParaRPr/>
          </a:p>
          <a:p>
            <a:pPr indent="-342900" lvl="0" marL="457200" rtl="0" algn="l">
              <a:lnSpc>
                <a:spcPct val="90000"/>
              </a:lnSpc>
              <a:spcBef>
                <a:spcPts val="0"/>
              </a:spcBef>
              <a:spcAft>
                <a:spcPts val="0"/>
              </a:spcAft>
              <a:buSzPts val="1800"/>
              <a:buChar char="•"/>
            </a:pPr>
            <a:r>
              <a:rPr lang="en-US"/>
              <a:t>A feed-forward neural net</a:t>
            </a:r>
            <a:endParaRPr/>
          </a:p>
          <a:p>
            <a:pPr indent="0" lvl="0" marL="0" rtl="0" algn="l">
              <a:lnSpc>
                <a:spcPct val="90000"/>
              </a:lnSpc>
              <a:spcBef>
                <a:spcPts val="1000"/>
              </a:spcBef>
              <a:spcAft>
                <a:spcPts val="0"/>
              </a:spcAft>
              <a:buSzPts val="1800"/>
              <a:buNone/>
            </a:pPr>
            <a:r>
              <a:rPr lang="en-US"/>
              <a:t>After each of these, there is an additive normalization step (which keeps the changes from from the preceding layers from being too large).</a:t>
            </a:r>
            <a:endParaRPr/>
          </a:p>
        </p:txBody>
      </p:sp>
      <p:pic>
        <p:nvPicPr>
          <p:cNvPr id="493" name="Google Shape;493;g16e92611297_0_38"/>
          <p:cNvPicPr preferRelativeResize="0"/>
          <p:nvPr/>
        </p:nvPicPr>
        <p:blipFill rotWithShape="1">
          <a:blip r:embed="rId3">
            <a:alphaModFix/>
          </a:blip>
          <a:srcRect b="0" l="0" r="0" t="0"/>
          <a:stretch/>
        </p:blipFill>
        <p:spPr>
          <a:xfrm>
            <a:off x="7529175" y="1479400"/>
            <a:ext cx="3495476" cy="5092524"/>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sp>
        <p:nvSpPr>
          <p:cNvPr id="498" name="Google Shape;498;g1765b97102e_0_148"/>
          <p:cNvSpPr txBox="1"/>
          <p:nvPr>
            <p:ph type="title"/>
          </p:nvPr>
        </p:nvSpPr>
        <p:spPr>
          <a:xfrm>
            <a:off x="838200" y="365125"/>
            <a:ext cx="10515600" cy="839100"/>
          </a:xfrm>
          <a:prstGeom prst="rect">
            <a:avLst/>
          </a:prstGeom>
          <a:solidFill>
            <a:srgbClr val="595959"/>
          </a:solid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rPr lang="en-US"/>
              <a:t>The Transformer Architecture: Decoders</a:t>
            </a:r>
            <a:endParaRPr/>
          </a:p>
        </p:txBody>
      </p:sp>
      <p:sp>
        <p:nvSpPr>
          <p:cNvPr id="499" name="Google Shape;499;g1765b97102e_0_148"/>
          <p:cNvSpPr txBox="1"/>
          <p:nvPr>
            <p:ph idx="1" type="body"/>
          </p:nvPr>
        </p:nvSpPr>
        <p:spPr>
          <a:xfrm>
            <a:off x="838200" y="1479395"/>
            <a:ext cx="5181600" cy="46977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1000"/>
              </a:spcBef>
              <a:spcAft>
                <a:spcPts val="0"/>
              </a:spcAft>
              <a:buSzPts val="1800"/>
              <a:buNone/>
            </a:pPr>
            <a:r>
              <a:rPr lang="en-US"/>
              <a:t>The </a:t>
            </a:r>
            <a:r>
              <a:rPr b="1" lang="en-US">
                <a:latin typeface="Fira Sans"/>
                <a:ea typeface="Fira Sans"/>
                <a:cs typeface="Fira Sans"/>
                <a:sym typeface="Fira Sans"/>
              </a:rPr>
              <a:t>decoders</a:t>
            </a:r>
            <a:r>
              <a:rPr lang="en-US"/>
              <a:t> consist of a masked multi-head attention layer, a multi-head attention layer, and a feed-forward neural net (with additive normalization).</a:t>
            </a:r>
            <a:endParaRPr/>
          </a:p>
          <a:p>
            <a:pPr indent="0" lvl="0" marL="0" rtl="0" algn="l">
              <a:lnSpc>
                <a:spcPct val="90000"/>
              </a:lnSpc>
              <a:spcBef>
                <a:spcPts val="1000"/>
              </a:spcBef>
              <a:spcAft>
                <a:spcPts val="0"/>
              </a:spcAft>
              <a:buSzPts val="1800"/>
              <a:buNone/>
            </a:pPr>
            <a:r>
              <a:rPr lang="en-US"/>
              <a:t>The outputs pass through a linear layer and softmax.</a:t>
            </a:r>
            <a:endParaRPr/>
          </a:p>
          <a:p>
            <a:pPr indent="0" lvl="0" marL="0" rtl="0" algn="l">
              <a:lnSpc>
                <a:spcPct val="90000"/>
              </a:lnSpc>
              <a:spcBef>
                <a:spcPts val="1000"/>
              </a:spcBef>
              <a:spcAft>
                <a:spcPts val="0"/>
              </a:spcAft>
              <a:buSzPts val="1800"/>
              <a:buNone/>
            </a:pPr>
            <a:r>
              <a:rPr lang="en-US"/>
              <a:t>Outputs from the encoder are inputs to the multi-headed attention layer.</a:t>
            </a:r>
            <a:endParaRPr/>
          </a:p>
        </p:txBody>
      </p:sp>
      <p:pic>
        <p:nvPicPr>
          <p:cNvPr id="500" name="Google Shape;500;g1765b97102e_0_148"/>
          <p:cNvPicPr preferRelativeResize="0"/>
          <p:nvPr/>
        </p:nvPicPr>
        <p:blipFill rotWithShape="1">
          <a:blip r:embed="rId3">
            <a:alphaModFix/>
          </a:blip>
          <a:srcRect b="0" l="0" r="0" t="0"/>
          <a:stretch/>
        </p:blipFill>
        <p:spPr>
          <a:xfrm>
            <a:off x="7529175" y="1479400"/>
            <a:ext cx="3495476" cy="5092524"/>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 name="Shape 504"/>
        <p:cNvGrpSpPr/>
        <p:nvPr/>
      </p:nvGrpSpPr>
      <p:grpSpPr>
        <a:xfrm>
          <a:off x="0" y="0"/>
          <a:ext cx="0" cy="0"/>
          <a:chOff x="0" y="0"/>
          <a:chExt cx="0" cy="0"/>
        </a:xfrm>
      </p:grpSpPr>
      <p:sp>
        <p:nvSpPr>
          <p:cNvPr id="505" name="Google Shape;505;g1765b97102e_0_154"/>
          <p:cNvSpPr txBox="1"/>
          <p:nvPr>
            <p:ph type="title"/>
          </p:nvPr>
        </p:nvSpPr>
        <p:spPr>
          <a:xfrm>
            <a:off x="838200" y="365126"/>
            <a:ext cx="10515600" cy="906000"/>
          </a:xfrm>
          <a:prstGeom prst="rect">
            <a:avLst/>
          </a:prstGeom>
          <a:solidFill>
            <a:srgbClr val="595959"/>
          </a:solid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3200"/>
              <a:buNone/>
            </a:pPr>
            <a:r>
              <a:rPr lang="en-US"/>
              <a:t>Advantages and Disadvantages of Transformers</a:t>
            </a:r>
            <a:endParaRPr/>
          </a:p>
        </p:txBody>
      </p:sp>
      <p:sp>
        <p:nvSpPr>
          <p:cNvPr id="506" name="Google Shape;506;g1765b97102e_0_154"/>
          <p:cNvSpPr txBox="1"/>
          <p:nvPr>
            <p:ph idx="1" type="body"/>
          </p:nvPr>
        </p:nvSpPr>
        <p:spPr>
          <a:xfrm>
            <a:off x="838200" y="1442224"/>
            <a:ext cx="10515600" cy="4734600"/>
          </a:xfrm>
          <a:prstGeom prst="rect">
            <a:avLst/>
          </a:prstGeom>
          <a:noFill/>
          <a:ln>
            <a:noFill/>
          </a:ln>
        </p:spPr>
        <p:txBody>
          <a:bodyPr anchorCtr="0" anchor="t" bIns="45700" lIns="91425" spcFirstLastPara="1" rIns="91425" wrap="square" tIns="45700">
            <a:normAutofit lnSpcReduction="10000"/>
          </a:bodyPr>
          <a:lstStyle/>
          <a:p>
            <a:pPr indent="0" lvl="0" marL="0" rtl="0" algn="l">
              <a:lnSpc>
                <a:spcPct val="90000"/>
              </a:lnSpc>
              <a:spcBef>
                <a:spcPts val="1000"/>
              </a:spcBef>
              <a:spcAft>
                <a:spcPts val="0"/>
              </a:spcAft>
              <a:buSzPts val="1800"/>
              <a:buNone/>
            </a:pPr>
            <a:r>
              <a:rPr lang="en-US"/>
              <a:t>Transformers have several advantages over Simple RNNs and LSTMs</a:t>
            </a:r>
            <a:endParaRPr/>
          </a:p>
          <a:p>
            <a:pPr indent="-342900" lvl="0" marL="457200" rtl="0" algn="l">
              <a:lnSpc>
                <a:spcPct val="90000"/>
              </a:lnSpc>
              <a:spcBef>
                <a:spcPts val="1000"/>
              </a:spcBef>
              <a:spcAft>
                <a:spcPts val="0"/>
              </a:spcAft>
              <a:buSzPts val="1800"/>
              <a:buChar char="•"/>
            </a:pPr>
            <a:r>
              <a:rPr b="1" lang="en-US">
                <a:solidFill>
                  <a:srgbClr val="CC0000"/>
                </a:solidFill>
                <a:latin typeface="Fira Sans"/>
                <a:ea typeface="Fira Sans"/>
                <a:cs typeface="Fira Sans"/>
                <a:sym typeface="Fira Sans"/>
              </a:rPr>
              <a:t>No issue with directionality</a:t>
            </a:r>
            <a:r>
              <a:rPr lang="en-US"/>
              <a:t>—all positions are connected to all other positions via attention</a:t>
            </a:r>
            <a:endParaRPr/>
          </a:p>
          <a:p>
            <a:pPr indent="-342900" lvl="0" marL="457200" rtl="0" algn="l">
              <a:lnSpc>
                <a:spcPct val="90000"/>
              </a:lnSpc>
              <a:spcBef>
                <a:spcPts val="0"/>
              </a:spcBef>
              <a:spcAft>
                <a:spcPts val="0"/>
              </a:spcAft>
              <a:buSzPts val="1800"/>
              <a:buChar char="•"/>
            </a:pPr>
            <a:r>
              <a:rPr b="1" lang="en-US">
                <a:solidFill>
                  <a:srgbClr val="CC0000"/>
                </a:solidFill>
                <a:latin typeface="Fira Sans"/>
                <a:ea typeface="Fira Sans"/>
                <a:cs typeface="Fira Sans"/>
                <a:sym typeface="Fira Sans"/>
              </a:rPr>
              <a:t>No vanishing gradients</a:t>
            </a:r>
            <a:r>
              <a:rPr lang="en-US"/>
              <a:t>—long distance relationships are, in principle, indistinguishable from other relationships</a:t>
            </a:r>
            <a:endParaRPr/>
          </a:p>
          <a:p>
            <a:pPr indent="-342900" lvl="0" marL="457200" rtl="0" algn="l">
              <a:lnSpc>
                <a:spcPct val="90000"/>
              </a:lnSpc>
              <a:spcBef>
                <a:spcPts val="0"/>
              </a:spcBef>
              <a:spcAft>
                <a:spcPts val="0"/>
              </a:spcAft>
              <a:buSzPts val="1800"/>
              <a:buChar char="•"/>
            </a:pPr>
            <a:r>
              <a:rPr b="1" lang="en-US">
                <a:solidFill>
                  <a:srgbClr val="CC0000"/>
                </a:solidFill>
                <a:latin typeface="Fira Sans"/>
                <a:ea typeface="Fira Sans"/>
                <a:cs typeface="Fira Sans"/>
                <a:sym typeface="Fira Sans"/>
              </a:rPr>
              <a:t>Parallelizable</a:t>
            </a:r>
            <a:r>
              <a:rPr lang="en-US"/>
              <a:t>—attention can be computed in parallel (no recurrence)</a:t>
            </a:r>
            <a:endParaRPr/>
          </a:p>
          <a:p>
            <a:pPr indent="0" lvl="0" marL="0" rtl="0" algn="l">
              <a:lnSpc>
                <a:spcPct val="90000"/>
              </a:lnSpc>
              <a:spcBef>
                <a:spcPts val="1000"/>
              </a:spcBef>
              <a:spcAft>
                <a:spcPts val="0"/>
              </a:spcAft>
              <a:buSzPts val="1800"/>
              <a:buNone/>
            </a:pPr>
            <a:r>
              <a:rPr lang="en-US"/>
              <a:t>They have one particular disadvantage:</a:t>
            </a:r>
            <a:endParaRPr/>
          </a:p>
          <a:p>
            <a:pPr indent="-342900" lvl="0" marL="457200" rtl="0" algn="l">
              <a:lnSpc>
                <a:spcPct val="90000"/>
              </a:lnSpc>
              <a:spcBef>
                <a:spcPts val="1000"/>
              </a:spcBef>
              <a:spcAft>
                <a:spcPts val="0"/>
              </a:spcAft>
              <a:buSzPts val="1800"/>
              <a:buChar char="•"/>
            </a:pPr>
            <a:r>
              <a:rPr b="1" lang="en-US">
                <a:solidFill>
                  <a:srgbClr val="CC0000"/>
                </a:solidFill>
                <a:latin typeface="Fira Sans"/>
                <a:ea typeface="Fira Sans"/>
                <a:cs typeface="Fira Sans"/>
                <a:sym typeface="Fira Sans"/>
              </a:rPr>
              <a:t>Lots of parameters</a:t>
            </a:r>
            <a:r>
              <a:rPr lang="en-US"/>
              <a:t>—lots of encoders/decoders with lots of heads, each with </a:t>
            </a:r>
            <a:r>
              <a:rPr b="1" lang="en-US">
                <a:latin typeface="Fira Sans"/>
                <a:ea typeface="Fira Sans"/>
                <a:cs typeface="Fira Sans"/>
                <a:sym typeface="Fira Sans"/>
              </a:rPr>
              <a:t>W</a:t>
            </a:r>
            <a:r>
              <a:rPr baseline="30000" lang="en-US"/>
              <a:t>Q</a:t>
            </a:r>
            <a:r>
              <a:rPr lang="en-US"/>
              <a:t>, </a:t>
            </a:r>
            <a:r>
              <a:rPr b="1" lang="en-US">
                <a:latin typeface="Fira Sans"/>
                <a:ea typeface="Fira Sans"/>
                <a:cs typeface="Fira Sans"/>
                <a:sym typeface="Fira Sans"/>
              </a:rPr>
              <a:t>W</a:t>
            </a:r>
            <a:r>
              <a:rPr baseline="30000" lang="en-US"/>
              <a:t>K</a:t>
            </a:r>
            <a:r>
              <a:rPr lang="en-US"/>
              <a:t>, and </a:t>
            </a:r>
            <a:r>
              <a:rPr b="1" lang="en-US">
                <a:latin typeface="Fira Sans"/>
                <a:ea typeface="Fira Sans"/>
                <a:cs typeface="Fira Sans"/>
                <a:sym typeface="Fira Sans"/>
              </a:rPr>
              <a:t>W</a:t>
            </a:r>
            <a:r>
              <a:rPr baseline="30000" lang="en-US"/>
              <a:t>V</a:t>
            </a:r>
            <a:r>
              <a:rPr lang="en-US"/>
              <a:t>, each with lots of dimensions (not to speak of the FFNNs). </a:t>
            </a:r>
            <a:r>
              <a:rPr b="1" lang="en-US">
                <a:latin typeface="Fira Sans"/>
                <a:ea typeface="Fira Sans"/>
                <a:cs typeface="Fira Sans"/>
                <a:sym typeface="Fira Sans"/>
              </a:rPr>
              <a:t>They take lots of data to train!</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g17675be1f1f_0_67"/>
          <p:cNvSpPr txBox="1"/>
          <p:nvPr>
            <p:ph type="title"/>
          </p:nvPr>
        </p:nvSpPr>
        <p:spPr>
          <a:xfrm>
            <a:off x="838200" y="365126"/>
            <a:ext cx="10515600" cy="906000"/>
          </a:xfrm>
          <a:prstGeom prst="rect">
            <a:avLst/>
          </a:prstGeom>
          <a:solidFill>
            <a:srgbClr val="595959"/>
          </a:solid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SzPct val="111111"/>
              <a:buNone/>
            </a:pPr>
            <a:r>
              <a:rPr lang="en-US"/>
              <a:t>Verb-final languages: the subject is always far from the verb</a:t>
            </a:r>
            <a:endParaRPr/>
          </a:p>
        </p:txBody>
      </p:sp>
      <p:pic>
        <p:nvPicPr>
          <p:cNvPr id="107" name="Google Shape;107;g17675be1f1f_0_67"/>
          <p:cNvPicPr preferRelativeResize="0"/>
          <p:nvPr/>
        </p:nvPicPr>
        <p:blipFill rotWithShape="1">
          <a:blip r:embed="rId3">
            <a:alphaModFix/>
          </a:blip>
          <a:srcRect b="0" l="0" r="0" t="0"/>
          <a:stretch/>
        </p:blipFill>
        <p:spPr>
          <a:xfrm>
            <a:off x="990600" y="1599150"/>
            <a:ext cx="8267700" cy="1657350"/>
          </a:xfrm>
          <a:prstGeom prst="rect">
            <a:avLst/>
          </a:prstGeom>
          <a:noFill/>
          <a:ln>
            <a:noFill/>
          </a:ln>
        </p:spPr>
      </p:pic>
      <p:pic>
        <p:nvPicPr>
          <p:cNvPr id="108" name="Google Shape;108;g17675be1f1f_0_67"/>
          <p:cNvPicPr preferRelativeResize="0"/>
          <p:nvPr/>
        </p:nvPicPr>
        <p:blipFill rotWithShape="1">
          <a:blip r:embed="rId4">
            <a:alphaModFix/>
          </a:blip>
          <a:srcRect b="0" l="0" r="0" t="0"/>
          <a:stretch/>
        </p:blipFill>
        <p:spPr>
          <a:xfrm>
            <a:off x="990600" y="3444550"/>
            <a:ext cx="8620125" cy="1733550"/>
          </a:xfrm>
          <a:prstGeom prst="rect">
            <a:avLst/>
          </a:prstGeom>
          <a:noFill/>
          <a:ln>
            <a:noFill/>
          </a:ln>
        </p:spPr>
      </p:pic>
      <p:sp>
        <p:nvSpPr>
          <p:cNvPr id="109" name="Google Shape;109;g17675be1f1f_0_67"/>
          <p:cNvSpPr/>
          <p:nvPr/>
        </p:nvSpPr>
        <p:spPr>
          <a:xfrm>
            <a:off x="6223800" y="1634800"/>
            <a:ext cx="1494300" cy="11073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 name="Google Shape;110;g17675be1f1f_0_67"/>
          <p:cNvSpPr/>
          <p:nvPr/>
        </p:nvSpPr>
        <p:spPr>
          <a:xfrm>
            <a:off x="693700" y="1634800"/>
            <a:ext cx="1494300" cy="11073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 name="Google Shape;111;g17675be1f1f_0_67"/>
          <p:cNvSpPr/>
          <p:nvPr/>
        </p:nvSpPr>
        <p:spPr>
          <a:xfrm>
            <a:off x="6345850" y="3497300"/>
            <a:ext cx="1494300" cy="11073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 name="Google Shape;112;g17675be1f1f_0_67"/>
          <p:cNvSpPr/>
          <p:nvPr/>
        </p:nvSpPr>
        <p:spPr>
          <a:xfrm>
            <a:off x="838200" y="3497300"/>
            <a:ext cx="1494300" cy="11073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 name="Google Shape;113;g17675be1f1f_0_67"/>
          <p:cNvSpPr txBox="1"/>
          <p:nvPr/>
        </p:nvSpPr>
        <p:spPr>
          <a:xfrm>
            <a:off x="451475" y="6041050"/>
            <a:ext cx="3891300" cy="446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700"/>
              <a:buFont typeface="Arial"/>
              <a:buNone/>
            </a:pPr>
            <a:r>
              <a:rPr b="0" i="0" lang="en-US" sz="1700" u="none" cap="none" strike="noStrike">
                <a:solidFill>
                  <a:srgbClr val="000000"/>
                </a:solidFill>
                <a:latin typeface="Fira Sans Light"/>
                <a:ea typeface="Fira Sans Light"/>
                <a:cs typeface="Fira Sans Light"/>
                <a:sym typeface="Fira Sans Light"/>
              </a:rPr>
              <a:t>Hindi, written in Roman characters. </a:t>
            </a:r>
            <a:endParaRPr b="0" i="0" sz="1700" u="none" cap="none" strike="noStrike">
              <a:solidFill>
                <a:srgbClr val="000000"/>
              </a:solidFill>
              <a:latin typeface="Fira Sans Light"/>
              <a:ea typeface="Fira Sans Light"/>
              <a:cs typeface="Fira Sans Light"/>
              <a:sym typeface="Fira Sans Light"/>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 name="Shape 510"/>
        <p:cNvGrpSpPr/>
        <p:nvPr/>
      </p:nvGrpSpPr>
      <p:grpSpPr>
        <a:xfrm>
          <a:off x="0" y="0"/>
          <a:ext cx="0" cy="0"/>
          <a:chOff x="0" y="0"/>
          <a:chExt cx="0" cy="0"/>
        </a:xfrm>
      </p:grpSpPr>
      <p:sp>
        <p:nvSpPr>
          <p:cNvPr id="511" name="Google Shape;511;g16e92611297_0_29"/>
          <p:cNvSpPr txBox="1"/>
          <p:nvPr>
            <p:ph type="title"/>
          </p:nvPr>
        </p:nvSpPr>
        <p:spPr>
          <a:xfrm>
            <a:off x="831850" y="1709739"/>
            <a:ext cx="10515600" cy="20595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SzPts val="3200"/>
              <a:buNone/>
            </a:pPr>
            <a:r>
              <a:rPr lang="en-US"/>
              <a:t>Transformers Applied to MT</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5" name="Shape 515"/>
        <p:cNvGrpSpPr/>
        <p:nvPr/>
      </p:nvGrpSpPr>
      <p:grpSpPr>
        <a:xfrm>
          <a:off x="0" y="0"/>
          <a:ext cx="0" cy="0"/>
          <a:chOff x="0" y="0"/>
          <a:chExt cx="0" cy="0"/>
        </a:xfrm>
      </p:grpSpPr>
      <p:sp>
        <p:nvSpPr>
          <p:cNvPr id="516" name="Google Shape;516;g1765b97102e_0_161"/>
          <p:cNvSpPr txBox="1"/>
          <p:nvPr>
            <p:ph type="title"/>
          </p:nvPr>
        </p:nvSpPr>
        <p:spPr>
          <a:xfrm>
            <a:off x="838200" y="365126"/>
            <a:ext cx="10515600" cy="787200"/>
          </a:xfrm>
          <a:prstGeom prst="rect">
            <a:avLst/>
          </a:prstGeom>
          <a:solidFill>
            <a:srgbClr val="595959"/>
          </a:solid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rPr lang="en-US"/>
              <a:t>One Approach to MT using Transformers</a:t>
            </a:r>
            <a:endParaRPr/>
          </a:p>
        </p:txBody>
      </p:sp>
      <p:pic>
        <p:nvPicPr>
          <p:cNvPr id="517" name="Google Shape;517;g1765b97102e_0_161"/>
          <p:cNvPicPr preferRelativeResize="0"/>
          <p:nvPr/>
        </p:nvPicPr>
        <p:blipFill rotWithShape="1">
          <a:blip r:embed="rId3">
            <a:alphaModFix/>
          </a:blip>
          <a:srcRect b="0" l="0" r="0" t="0"/>
          <a:stretch/>
        </p:blipFill>
        <p:spPr>
          <a:xfrm>
            <a:off x="838200" y="1296451"/>
            <a:ext cx="6196983" cy="5400874"/>
          </a:xfrm>
          <a:prstGeom prst="rect">
            <a:avLst/>
          </a:prstGeom>
          <a:noFill/>
          <a:ln>
            <a:noFill/>
          </a:ln>
        </p:spPr>
      </p:pic>
      <p:sp>
        <p:nvSpPr>
          <p:cNvPr id="518" name="Google Shape;518;g1765b97102e_0_161"/>
          <p:cNvSpPr txBox="1"/>
          <p:nvPr/>
        </p:nvSpPr>
        <p:spPr>
          <a:xfrm>
            <a:off x="7337225" y="1412925"/>
            <a:ext cx="4016700" cy="5171700"/>
          </a:xfrm>
          <a:prstGeom prst="rect">
            <a:avLst/>
          </a:prstGeom>
          <a:noFill/>
          <a:ln>
            <a:noFill/>
          </a:ln>
        </p:spPr>
        <p:txBody>
          <a:bodyPr anchorCtr="0" anchor="t" bIns="91425" lIns="91425" spcFirstLastPara="1" rIns="91425" wrap="square" tIns="91425">
            <a:spAutoFit/>
          </a:bodyPr>
          <a:lstStyle/>
          <a:p>
            <a:pPr indent="-342900" lvl="0" marL="457200" marR="0" rtl="0" algn="l">
              <a:lnSpc>
                <a:spcPct val="100000"/>
              </a:lnSpc>
              <a:spcBef>
                <a:spcPts val="0"/>
              </a:spcBef>
              <a:spcAft>
                <a:spcPts val="0"/>
              </a:spcAft>
              <a:buClr>
                <a:srgbClr val="000000"/>
              </a:buClr>
              <a:buSzPts val="1800"/>
              <a:buFont typeface="Fira Sans Light"/>
              <a:buChar char="●"/>
            </a:pPr>
            <a:r>
              <a:rPr b="0" i="0" lang="en-US" sz="1800" u="none" cap="none" strike="noStrike">
                <a:solidFill>
                  <a:srgbClr val="000000"/>
                </a:solidFill>
                <a:latin typeface="Fira Sans Light"/>
                <a:ea typeface="Fira Sans Light"/>
                <a:cs typeface="Fira Sans Light"/>
                <a:sym typeface="Fira Sans Light"/>
              </a:rPr>
              <a:t>Inputs (tokens from source sentence) are embedded (not shown: positional encoding) and fed to the first encoder</a:t>
            </a:r>
            <a:endParaRPr b="0" i="0" sz="1800" u="none" cap="none" strike="noStrike">
              <a:solidFill>
                <a:srgbClr val="000000"/>
              </a:solidFill>
              <a:latin typeface="Fira Sans Light"/>
              <a:ea typeface="Fira Sans Light"/>
              <a:cs typeface="Fira Sans Light"/>
              <a:sym typeface="Fira Sans Light"/>
            </a:endParaRPr>
          </a:p>
          <a:p>
            <a:pPr indent="-342900" lvl="0" marL="457200" marR="0" rtl="0" algn="l">
              <a:lnSpc>
                <a:spcPct val="100000"/>
              </a:lnSpc>
              <a:spcBef>
                <a:spcPts val="0"/>
              </a:spcBef>
              <a:spcAft>
                <a:spcPts val="0"/>
              </a:spcAft>
              <a:buClr>
                <a:srgbClr val="000000"/>
              </a:buClr>
              <a:buSzPts val="1800"/>
              <a:buFont typeface="Fira Sans Light"/>
              <a:buChar char="●"/>
            </a:pPr>
            <a:r>
              <a:rPr b="0" i="0" lang="en-US" sz="1800" u="none" cap="none" strike="noStrike">
                <a:solidFill>
                  <a:srgbClr val="000000"/>
                </a:solidFill>
                <a:latin typeface="Fira Sans Light"/>
                <a:ea typeface="Fira Sans Light"/>
                <a:cs typeface="Fira Sans Light"/>
                <a:sym typeface="Fira Sans Light"/>
              </a:rPr>
              <a:t>Each encoder feeds its output to the subsequent encoder</a:t>
            </a:r>
            <a:endParaRPr b="0" i="0" sz="1800" u="none" cap="none" strike="noStrike">
              <a:solidFill>
                <a:srgbClr val="000000"/>
              </a:solidFill>
              <a:latin typeface="Fira Sans Light"/>
              <a:ea typeface="Fira Sans Light"/>
              <a:cs typeface="Fira Sans Light"/>
              <a:sym typeface="Fira Sans Light"/>
            </a:endParaRPr>
          </a:p>
          <a:p>
            <a:pPr indent="-342900" lvl="0" marL="457200" marR="0" rtl="0" algn="l">
              <a:lnSpc>
                <a:spcPct val="100000"/>
              </a:lnSpc>
              <a:spcBef>
                <a:spcPts val="0"/>
              </a:spcBef>
              <a:spcAft>
                <a:spcPts val="0"/>
              </a:spcAft>
              <a:buClr>
                <a:srgbClr val="000000"/>
              </a:buClr>
              <a:buSzPts val="1800"/>
              <a:buFont typeface="Fira Sans Light"/>
              <a:buChar char="●"/>
            </a:pPr>
            <a:r>
              <a:rPr b="0" i="0" lang="en-US" sz="1800" u="none" cap="none" strike="noStrike">
                <a:solidFill>
                  <a:srgbClr val="000000"/>
                </a:solidFill>
                <a:latin typeface="Fira Sans Light"/>
                <a:ea typeface="Fira Sans Light"/>
                <a:cs typeface="Fira Sans Light"/>
                <a:sym typeface="Fira Sans Light"/>
              </a:rPr>
              <a:t>From last encoder: “deep representation” (tensor)</a:t>
            </a:r>
            <a:endParaRPr b="0" i="0" sz="1800" u="none" cap="none" strike="noStrike">
              <a:solidFill>
                <a:srgbClr val="000000"/>
              </a:solidFill>
              <a:latin typeface="Fira Sans Light"/>
              <a:ea typeface="Fira Sans Light"/>
              <a:cs typeface="Fira Sans Light"/>
              <a:sym typeface="Fira Sans Light"/>
            </a:endParaRPr>
          </a:p>
          <a:p>
            <a:pPr indent="-342900" lvl="0" marL="457200" marR="0" rtl="0" algn="l">
              <a:lnSpc>
                <a:spcPct val="100000"/>
              </a:lnSpc>
              <a:spcBef>
                <a:spcPts val="0"/>
              </a:spcBef>
              <a:spcAft>
                <a:spcPts val="0"/>
              </a:spcAft>
              <a:buClr>
                <a:srgbClr val="000000"/>
              </a:buClr>
              <a:buSzPts val="1800"/>
              <a:buFont typeface="Fira Sans Light"/>
              <a:buChar char="●"/>
            </a:pPr>
            <a:r>
              <a:rPr b="0" i="0" lang="en-US" sz="1800" u="none" cap="none" strike="noStrike">
                <a:solidFill>
                  <a:srgbClr val="000000"/>
                </a:solidFill>
                <a:latin typeface="Fira Sans Light"/>
                <a:ea typeface="Fira Sans Light"/>
                <a:cs typeface="Fira Sans Light"/>
                <a:sym typeface="Fira Sans Light"/>
              </a:rPr>
              <a:t>Each decoder receives input from:</a:t>
            </a:r>
            <a:endParaRPr b="0" i="0" sz="1800" u="none" cap="none" strike="noStrike">
              <a:solidFill>
                <a:srgbClr val="000000"/>
              </a:solidFill>
              <a:latin typeface="Fira Sans Light"/>
              <a:ea typeface="Fira Sans Light"/>
              <a:cs typeface="Fira Sans Light"/>
              <a:sym typeface="Fira Sans Light"/>
            </a:endParaRPr>
          </a:p>
          <a:p>
            <a:pPr indent="-342900" lvl="1" marL="914400" marR="0" rtl="0" algn="l">
              <a:lnSpc>
                <a:spcPct val="100000"/>
              </a:lnSpc>
              <a:spcBef>
                <a:spcPts val="0"/>
              </a:spcBef>
              <a:spcAft>
                <a:spcPts val="0"/>
              </a:spcAft>
              <a:buClr>
                <a:srgbClr val="000000"/>
              </a:buClr>
              <a:buSzPts val="1800"/>
              <a:buFont typeface="Fira Sans Light"/>
              <a:buChar char="○"/>
            </a:pPr>
            <a:r>
              <a:rPr b="0" i="0" lang="en-US" sz="1800" u="none" cap="none" strike="noStrike">
                <a:solidFill>
                  <a:srgbClr val="000000"/>
                </a:solidFill>
                <a:latin typeface="Fira Sans Light"/>
                <a:ea typeface="Fira Sans Light"/>
                <a:cs typeface="Fira Sans Light"/>
                <a:sym typeface="Fira Sans Light"/>
              </a:rPr>
              <a:t>preceding decoder (after D1)</a:t>
            </a:r>
            <a:endParaRPr b="0" i="0" sz="1800" u="none" cap="none" strike="noStrike">
              <a:solidFill>
                <a:srgbClr val="000000"/>
              </a:solidFill>
              <a:latin typeface="Fira Sans Light"/>
              <a:ea typeface="Fira Sans Light"/>
              <a:cs typeface="Fira Sans Light"/>
              <a:sym typeface="Fira Sans Light"/>
            </a:endParaRPr>
          </a:p>
          <a:p>
            <a:pPr indent="-342900" lvl="1" marL="914400" marR="0" rtl="0" algn="l">
              <a:lnSpc>
                <a:spcPct val="100000"/>
              </a:lnSpc>
              <a:spcBef>
                <a:spcPts val="0"/>
              </a:spcBef>
              <a:spcAft>
                <a:spcPts val="0"/>
              </a:spcAft>
              <a:buClr>
                <a:srgbClr val="000000"/>
              </a:buClr>
              <a:buSzPts val="1800"/>
              <a:buFont typeface="Fira Sans Light"/>
              <a:buChar char="○"/>
            </a:pPr>
            <a:r>
              <a:rPr b="0" i="0" lang="en-US" sz="1800" u="none" cap="none" strike="noStrike">
                <a:solidFill>
                  <a:srgbClr val="000000"/>
                </a:solidFill>
                <a:latin typeface="Fira Sans Light"/>
                <a:ea typeface="Fira Sans Light"/>
                <a:cs typeface="Fira Sans Light"/>
                <a:sym typeface="Fira Sans Light"/>
              </a:rPr>
              <a:t>Deep representation</a:t>
            </a:r>
            <a:endParaRPr b="0" i="0" sz="1800" u="none" cap="none" strike="noStrike">
              <a:solidFill>
                <a:srgbClr val="000000"/>
              </a:solidFill>
              <a:latin typeface="Fira Sans Light"/>
              <a:ea typeface="Fira Sans Light"/>
              <a:cs typeface="Fira Sans Light"/>
              <a:sym typeface="Fira Sans Light"/>
            </a:endParaRPr>
          </a:p>
          <a:p>
            <a:pPr indent="-342900" lvl="0" marL="457200" marR="0" rtl="0" algn="l">
              <a:lnSpc>
                <a:spcPct val="100000"/>
              </a:lnSpc>
              <a:spcBef>
                <a:spcPts val="0"/>
              </a:spcBef>
              <a:spcAft>
                <a:spcPts val="0"/>
              </a:spcAft>
              <a:buClr>
                <a:srgbClr val="000000"/>
              </a:buClr>
              <a:buSzPts val="1800"/>
              <a:buFont typeface="Fira Sans Light"/>
              <a:buChar char="●"/>
            </a:pPr>
            <a:r>
              <a:rPr b="0" i="0" lang="en-US" sz="1800" u="none" cap="none" strike="noStrike">
                <a:solidFill>
                  <a:srgbClr val="000000"/>
                </a:solidFill>
                <a:latin typeface="Fira Sans Light"/>
                <a:ea typeface="Fira Sans Light"/>
                <a:cs typeface="Fira Sans Light"/>
                <a:sym typeface="Fira Sans Light"/>
              </a:rPr>
              <a:t>Last encoder feeds output to linear &amp; softmax layer, resulting in a probability distribution over output translations</a:t>
            </a:r>
            <a:endParaRPr b="0" i="0" sz="1800" u="none" cap="none" strike="noStrike">
              <a:solidFill>
                <a:srgbClr val="000000"/>
              </a:solidFill>
              <a:latin typeface="Fira Sans Light"/>
              <a:ea typeface="Fira Sans Light"/>
              <a:cs typeface="Fira Sans Light"/>
              <a:sym typeface="Fira Sans Light"/>
            </a:endParaRPr>
          </a:p>
          <a:p>
            <a:pPr indent="-342900" lvl="0" marL="457200" marR="0" rtl="0" algn="l">
              <a:lnSpc>
                <a:spcPct val="100000"/>
              </a:lnSpc>
              <a:spcBef>
                <a:spcPts val="0"/>
              </a:spcBef>
              <a:spcAft>
                <a:spcPts val="0"/>
              </a:spcAft>
              <a:buClr>
                <a:srgbClr val="000000"/>
              </a:buClr>
              <a:buSzPts val="1800"/>
              <a:buFont typeface="Fira Sans Light"/>
              <a:buChar char="●"/>
            </a:pPr>
            <a:r>
              <a:rPr b="0" i="0" lang="en-US" sz="1800" u="none" cap="none" strike="noStrike">
                <a:solidFill>
                  <a:srgbClr val="000000"/>
                </a:solidFill>
                <a:latin typeface="Fira Sans Light"/>
                <a:ea typeface="Fira Sans Light"/>
                <a:cs typeface="Fira Sans Light"/>
                <a:sym typeface="Fira Sans Light"/>
              </a:rPr>
              <a:t>Feedback from last layer to first decoder</a:t>
            </a:r>
            <a:endParaRPr b="0" i="0" sz="1800" u="none" cap="none" strike="noStrike">
              <a:solidFill>
                <a:srgbClr val="000000"/>
              </a:solidFill>
              <a:latin typeface="Fira Sans Light"/>
              <a:ea typeface="Fira Sans Light"/>
              <a:cs typeface="Fira Sans Light"/>
              <a:sym typeface="Fira Sans Light"/>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2" name="Shape 522"/>
        <p:cNvGrpSpPr/>
        <p:nvPr/>
      </p:nvGrpSpPr>
      <p:grpSpPr>
        <a:xfrm>
          <a:off x="0" y="0"/>
          <a:ext cx="0" cy="0"/>
          <a:chOff x="0" y="0"/>
          <a:chExt cx="0" cy="0"/>
        </a:xfrm>
      </p:grpSpPr>
      <p:sp>
        <p:nvSpPr>
          <p:cNvPr id="523" name="Google Shape;523;g21db1d346bd_0_17"/>
          <p:cNvSpPr txBox="1"/>
          <p:nvPr>
            <p:ph type="title"/>
          </p:nvPr>
        </p:nvSpPr>
        <p:spPr>
          <a:xfrm>
            <a:off x="831850" y="1709739"/>
            <a:ext cx="10515600" cy="20595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SzPts val="3200"/>
              <a:buNone/>
            </a:pPr>
            <a:r>
              <a:rPr lang="en-US"/>
              <a:t>Teacher Forcing</a:t>
            </a:r>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7" name="Shape 527"/>
        <p:cNvGrpSpPr/>
        <p:nvPr/>
      </p:nvGrpSpPr>
      <p:grpSpPr>
        <a:xfrm>
          <a:off x="0" y="0"/>
          <a:ext cx="0" cy="0"/>
          <a:chOff x="0" y="0"/>
          <a:chExt cx="0" cy="0"/>
        </a:xfrm>
      </p:grpSpPr>
      <p:sp>
        <p:nvSpPr>
          <p:cNvPr id="528" name="Google Shape;528;g21db1d346bd_0_21"/>
          <p:cNvSpPr txBox="1"/>
          <p:nvPr>
            <p:ph type="title"/>
          </p:nvPr>
        </p:nvSpPr>
        <p:spPr>
          <a:xfrm>
            <a:off x="838200" y="365126"/>
            <a:ext cx="10515600" cy="9060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Why Teacher Forcing</a:t>
            </a:r>
            <a:endParaRPr/>
          </a:p>
        </p:txBody>
      </p:sp>
      <p:pic>
        <p:nvPicPr>
          <p:cNvPr id="529" name="Google Shape;529;g21db1d346bd_0_21"/>
          <p:cNvPicPr preferRelativeResize="0"/>
          <p:nvPr/>
        </p:nvPicPr>
        <p:blipFill rotWithShape="1">
          <a:blip r:embed="rId3">
            <a:alphaModFix/>
          </a:blip>
          <a:srcRect b="36968" l="18720" r="36211" t="26798"/>
          <a:stretch/>
        </p:blipFill>
        <p:spPr>
          <a:xfrm>
            <a:off x="2557666" y="1642975"/>
            <a:ext cx="7076675" cy="3200374"/>
          </a:xfrm>
          <a:prstGeom prst="rect">
            <a:avLst/>
          </a:prstGeom>
          <a:noFill/>
          <a:ln>
            <a:noFill/>
          </a:ln>
        </p:spPr>
      </p:pic>
      <p:sp>
        <p:nvSpPr>
          <p:cNvPr id="530" name="Google Shape;530;g21db1d346bd_0_21"/>
          <p:cNvSpPr/>
          <p:nvPr/>
        </p:nvSpPr>
        <p:spPr>
          <a:xfrm>
            <a:off x="6256275" y="2424625"/>
            <a:ext cx="722700" cy="206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Alien</a:t>
            </a:r>
            <a:endParaRPr/>
          </a:p>
        </p:txBody>
      </p:sp>
      <p:sp>
        <p:nvSpPr>
          <p:cNvPr id="531" name="Google Shape;531;g21db1d346bd_0_21"/>
          <p:cNvSpPr txBox="1"/>
          <p:nvPr>
            <p:ph idx="1" type="body"/>
          </p:nvPr>
        </p:nvSpPr>
        <p:spPr>
          <a:xfrm>
            <a:off x="838200" y="4931850"/>
            <a:ext cx="10515600" cy="1245000"/>
          </a:xfrm>
          <a:prstGeom prst="rect">
            <a:avLst/>
          </a:prstGeom>
        </p:spPr>
        <p:txBody>
          <a:bodyPr anchorCtr="0" anchor="t" bIns="45700" lIns="91425" spcFirstLastPara="1" rIns="91425" wrap="square" tIns="45700">
            <a:noAutofit/>
          </a:bodyPr>
          <a:lstStyle/>
          <a:p>
            <a:pPr indent="0" lvl="0" marL="0" rtl="0" algn="l">
              <a:lnSpc>
                <a:spcPct val="80000"/>
              </a:lnSpc>
              <a:spcBef>
                <a:spcPts val="1000"/>
              </a:spcBef>
              <a:spcAft>
                <a:spcPts val="0"/>
              </a:spcAft>
              <a:buSzPts val="440"/>
              <a:buNone/>
            </a:pPr>
            <a:r>
              <a:rPr lang="en-US" sz="2369"/>
              <a:t>What </a:t>
            </a:r>
            <a:r>
              <a:rPr lang="en-US" sz="2369"/>
              <a:t>if the output of the decoder is wrong?</a:t>
            </a:r>
            <a:endParaRPr sz="2369"/>
          </a:p>
          <a:p>
            <a:pPr indent="-353684" lvl="0" marL="457200" rtl="0" algn="l">
              <a:lnSpc>
                <a:spcPct val="80000"/>
              </a:lnSpc>
              <a:spcBef>
                <a:spcPts val="1000"/>
              </a:spcBef>
              <a:spcAft>
                <a:spcPts val="0"/>
              </a:spcAft>
              <a:buSzPts val="1970"/>
              <a:buChar char="•"/>
            </a:pPr>
            <a:r>
              <a:rPr lang="en-US" sz="2369"/>
              <a:t>Error propagates in consecutive timesteps of the decoder</a:t>
            </a:r>
            <a:endParaRPr sz="2369"/>
          </a:p>
          <a:p>
            <a:pPr indent="-353684" lvl="0" marL="457200" rtl="0" algn="l">
              <a:lnSpc>
                <a:spcPct val="80000"/>
              </a:lnSpc>
              <a:spcBef>
                <a:spcPts val="0"/>
              </a:spcBef>
              <a:spcAft>
                <a:spcPts val="0"/>
              </a:spcAft>
              <a:buSzPts val="1970"/>
              <a:buChar char="•"/>
            </a:pPr>
            <a:r>
              <a:rPr lang="en-US" sz="2369"/>
              <a:t>Increases the time taken for model training to reach acceptable performance</a:t>
            </a:r>
            <a:endParaRPr sz="2369"/>
          </a:p>
          <a:p>
            <a:pPr indent="0" lvl="0" marL="457200" rtl="0" algn="l">
              <a:lnSpc>
                <a:spcPct val="80000"/>
              </a:lnSpc>
              <a:spcBef>
                <a:spcPts val="1000"/>
              </a:spcBef>
              <a:spcAft>
                <a:spcPts val="0"/>
              </a:spcAft>
              <a:buSzPts val="440"/>
              <a:buNone/>
            </a:pPr>
            <a:r>
              <a:t/>
            </a:r>
            <a:endParaRPr sz="1420"/>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5" name="Shape 535"/>
        <p:cNvGrpSpPr/>
        <p:nvPr/>
      </p:nvGrpSpPr>
      <p:grpSpPr>
        <a:xfrm>
          <a:off x="0" y="0"/>
          <a:ext cx="0" cy="0"/>
          <a:chOff x="0" y="0"/>
          <a:chExt cx="0" cy="0"/>
        </a:xfrm>
      </p:grpSpPr>
      <p:sp>
        <p:nvSpPr>
          <p:cNvPr id="536" name="Google Shape;536;g21db1d346bd_0_30"/>
          <p:cNvSpPr txBox="1"/>
          <p:nvPr>
            <p:ph type="title"/>
          </p:nvPr>
        </p:nvSpPr>
        <p:spPr>
          <a:xfrm>
            <a:off x="838200" y="365126"/>
            <a:ext cx="10515600" cy="9060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How to Tackle this? Teacher Forcing!</a:t>
            </a:r>
            <a:endParaRPr/>
          </a:p>
        </p:txBody>
      </p:sp>
      <p:sp>
        <p:nvSpPr>
          <p:cNvPr id="537" name="Google Shape;537;g21db1d346bd_0_30"/>
          <p:cNvSpPr txBox="1"/>
          <p:nvPr>
            <p:ph idx="1" type="body"/>
          </p:nvPr>
        </p:nvSpPr>
        <p:spPr>
          <a:xfrm>
            <a:off x="838200" y="1442224"/>
            <a:ext cx="10515600" cy="47346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rPr lang="en-US"/>
              <a:t>Based of a weighted coin toss, we feed the actual previous target outputs (or expected correct inputs) as inputs to the decoder at every timestep, rather than previous output of the decoder.</a:t>
            </a:r>
            <a:endParaRPr/>
          </a:p>
          <a:p>
            <a:pPr indent="0" lvl="0" marL="0" rtl="0" algn="l">
              <a:spcBef>
                <a:spcPts val="1000"/>
              </a:spcBef>
              <a:spcAft>
                <a:spcPts val="0"/>
              </a:spcAft>
              <a:buNone/>
            </a:pPr>
            <a:r>
              <a:t/>
            </a:r>
            <a:endParaRPr/>
          </a:p>
          <a:p>
            <a:pPr indent="0" lvl="0" marL="0" rtl="0" algn="l">
              <a:spcBef>
                <a:spcPts val="1000"/>
              </a:spcBef>
              <a:spcAft>
                <a:spcPts val="0"/>
              </a:spcAft>
              <a:buNone/>
            </a:pPr>
            <a:r>
              <a:rPr lang="en-US"/>
              <a:t>As the model learns, it will generate the right target outputs as expected</a:t>
            </a:r>
            <a:endParaRPr/>
          </a:p>
          <a:p>
            <a:pPr indent="0" lvl="0" marL="0" rtl="0" algn="l">
              <a:spcBef>
                <a:spcPts val="1000"/>
              </a:spcBef>
              <a:spcAft>
                <a:spcPts val="0"/>
              </a:spcAft>
              <a:buNone/>
            </a:pPr>
            <a:r>
              <a:t/>
            </a:r>
            <a:endParaRPr/>
          </a:p>
          <a:p>
            <a:pPr indent="0" lvl="0" marL="0" rtl="0" algn="l">
              <a:spcBef>
                <a:spcPts val="1000"/>
              </a:spcBef>
              <a:spcAft>
                <a:spcPts val="0"/>
              </a:spcAft>
              <a:buNone/>
            </a:pPr>
            <a:r>
              <a:rPr lang="en-US"/>
              <a:t>When do you use teacher enforcing?</a:t>
            </a:r>
            <a:endParaRPr/>
          </a:p>
          <a:p>
            <a:pPr indent="0" lvl="0" marL="0" rtl="0" algn="l">
              <a:spcBef>
                <a:spcPts val="1000"/>
              </a:spcBef>
              <a:spcAft>
                <a:spcPts val="0"/>
              </a:spcAft>
              <a:buNone/>
            </a:pPr>
            <a:r>
              <a:t/>
            </a:r>
            <a:endParaRPr/>
          </a:p>
          <a:p>
            <a:pPr indent="0" lvl="0" marL="0" rtl="0" algn="l">
              <a:spcBef>
                <a:spcPts val="1000"/>
              </a:spcBef>
              <a:spcAft>
                <a:spcPts val="0"/>
              </a:spcAft>
              <a:buNone/>
            </a:pPr>
            <a:r>
              <a:rPr lang="en-US"/>
              <a:t>To be implemented in HW6</a:t>
            </a:r>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1" name="Shape 541"/>
        <p:cNvGrpSpPr/>
        <p:nvPr/>
      </p:nvGrpSpPr>
      <p:grpSpPr>
        <a:xfrm>
          <a:off x="0" y="0"/>
          <a:ext cx="0" cy="0"/>
          <a:chOff x="0" y="0"/>
          <a:chExt cx="0" cy="0"/>
        </a:xfrm>
      </p:grpSpPr>
      <p:sp>
        <p:nvSpPr>
          <p:cNvPr id="542" name="Google Shape;542;g21db1d346bd_0_40"/>
          <p:cNvSpPr txBox="1"/>
          <p:nvPr>
            <p:ph type="title"/>
          </p:nvPr>
        </p:nvSpPr>
        <p:spPr>
          <a:xfrm>
            <a:off x="831850" y="1709739"/>
            <a:ext cx="10515600" cy="20595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SzPts val="3200"/>
              <a:buNone/>
            </a:pPr>
            <a:r>
              <a:rPr lang="en-US"/>
              <a:t>Questions?</a:t>
            </a:r>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46" name="Shape 546"/>
        <p:cNvGrpSpPr/>
        <p:nvPr/>
      </p:nvGrpSpPr>
      <p:grpSpPr>
        <a:xfrm>
          <a:off x="0" y="0"/>
          <a:ext cx="0" cy="0"/>
          <a:chOff x="0" y="0"/>
          <a:chExt cx="0" cy="0"/>
        </a:xfrm>
      </p:grpSpPr>
      <p:pic>
        <p:nvPicPr>
          <p:cNvPr id="547" name="Google Shape;547;g17675be1f1f_0_14"/>
          <p:cNvPicPr preferRelativeResize="0"/>
          <p:nvPr/>
        </p:nvPicPr>
        <p:blipFill rotWithShape="1">
          <a:blip r:embed="rId3">
            <a:alphaModFix/>
          </a:blip>
          <a:srcRect b="0" l="0" r="0" t="0"/>
          <a:stretch/>
        </p:blipFill>
        <p:spPr>
          <a:xfrm>
            <a:off x="0" y="1644577"/>
            <a:ext cx="12191998" cy="3568846"/>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51" name="Shape 551"/>
        <p:cNvGrpSpPr/>
        <p:nvPr/>
      </p:nvGrpSpPr>
      <p:grpSpPr>
        <a:xfrm>
          <a:off x="0" y="0"/>
          <a:ext cx="0" cy="0"/>
          <a:chOff x="0" y="0"/>
          <a:chExt cx="0" cy="0"/>
        </a:xfrm>
      </p:grpSpPr>
      <p:sp>
        <p:nvSpPr>
          <p:cNvPr id="552" name="Google Shape;552;g17675be1f1f_0_7"/>
          <p:cNvSpPr txBox="1"/>
          <p:nvPr>
            <p:ph type="title"/>
          </p:nvPr>
        </p:nvSpPr>
        <p:spPr>
          <a:xfrm>
            <a:off x="838200" y="365125"/>
            <a:ext cx="10515600" cy="839100"/>
          </a:xfrm>
          <a:prstGeom prst="rect">
            <a:avLst/>
          </a:prstGeom>
          <a:solidFill>
            <a:srgbClr val="595959"/>
          </a:solid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rPr lang="en-US"/>
              <a:t>Heads in different layers are looking at different things.</a:t>
            </a:r>
            <a:endParaRPr/>
          </a:p>
        </p:txBody>
      </p:sp>
      <p:pic>
        <p:nvPicPr>
          <p:cNvPr id="553" name="Google Shape;553;g17675be1f1f_0_7"/>
          <p:cNvPicPr preferRelativeResize="0"/>
          <p:nvPr/>
        </p:nvPicPr>
        <p:blipFill rotWithShape="1">
          <a:blip r:embed="rId3">
            <a:alphaModFix/>
          </a:blip>
          <a:srcRect b="0" l="0" r="0" t="0"/>
          <a:stretch/>
        </p:blipFill>
        <p:spPr>
          <a:xfrm>
            <a:off x="1410050" y="1612400"/>
            <a:ext cx="8551500" cy="5148875"/>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57" name="Shape 557"/>
        <p:cNvGrpSpPr/>
        <p:nvPr/>
      </p:nvGrpSpPr>
      <p:grpSpPr>
        <a:xfrm>
          <a:off x="0" y="0"/>
          <a:ext cx="0" cy="0"/>
          <a:chOff x="0" y="0"/>
          <a:chExt cx="0" cy="0"/>
        </a:xfrm>
      </p:grpSpPr>
      <p:pic>
        <p:nvPicPr>
          <p:cNvPr id="558" name="Google Shape;558;g17675be1f1f_0_21"/>
          <p:cNvPicPr preferRelativeResize="0"/>
          <p:nvPr/>
        </p:nvPicPr>
        <p:blipFill rotWithShape="1">
          <a:blip r:embed="rId3">
            <a:alphaModFix/>
          </a:blip>
          <a:srcRect b="0" l="0" r="0" t="0"/>
          <a:stretch/>
        </p:blipFill>
        <p:spPr>
          <a:xfrm>
            <a:off x="4845688" y="776275"/>
            <a:ext cx="6219825" cy="5305425"/>
          </a:xfrm>
          <a:prstGeom prst="rect">
            <a:avLst/>
          </a:prstGeom>
          <a:noFill/>
          <a:ln>
            <a:noFill/>
          </a:ln>
        </p:spPr>
      </p:pic>
      <p:sp>
        <p:nvSpPr>
          <p:cNvPr id="559" name="Google Shape;559;g17675be1f1f_0_21"/>
          <p:cNvSpPr txBox="1"/>
          <p:nvPr/>
        </p:nvSpPr>
        <p:spPr>
          <a:xfrm>
            <a:off x="537450" y="569700"/>
            <a:ext cx="3525600" cy="2154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Fira Sans Light"/>
                <a:ea typeface="Fira Sans Light"/>
                <a:cs typeface="Fira Sans Light"/>
                <a:sym typeface="Fira Sans Light"/>
              </a:rPr>
              <a:t>Train a classifier to identify direct objects (dobj) based on attention scores. </a:t>
            </a:r>
            <a:endParaRPr b="0" i="0" sz="1600" u="none" cap="none" strike="noStrike">
              <a:solidFill>
                <a:srgbClr val="000000"/>
              </a:solidFill>
              <a:latin typeface="Fira Sans Light"/>
              <a:ea typeface="Fira Sans Light"/>
              <a:cs typeface="Fira Sans Light"/>
              <a:sym typeface="Fira Sans Light"/>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Fira Sans Light"/>
              <a:ea typeface="Fira Sans Light"/>
              <a:cs typeface="Fira Sans Light"/>
              <a:sym typeface="Fira Sans Light"/>
            </a:endParaRPr>
          </a:p>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Fira Sans Light"/>
                <a:ea typeface="Fira Sans Light"/>
                <a:cs typeface="Fira Sans Light"/>
                <a:sym typeface="Fira Sans Light"/>
              </a:rPr>
              <a:t>In order to see if the classifier is accurate, compare it to a </a:t>
            </a:r>
            <a:r>
              <a:rPr b="0" i="1" lang="en-US" sz="1600" u="none" cap="none" strike="noStrike">
                <a:solidFill>
                  <a:srgbClr val="000000"/>
                </a:solidFill>
                <a:latin typeface="Fira Sans Light"/>
                <a:ea typeface="Fira Sans Light"/>
                <a:cs typeface="Fira Sans Light"/>
                <a:sym typeface="Fira Sans Light"/>
              </a:rPr>
              <a:t>dependency parse</a:t>
            </a:r>
            <a:r>
              <a:rPr b="0" i="0" lang="en-US" sz="1600" u="none" cap="none" strike="noStrike">
                <a:solidFill>
                  <a:srgbClr val="000000"/>
                </a:solidFill>
                <a:latin typeface="Fira Sans Light"/>
                <a:ea typeface="Fira Sans Light"/>
                <a:cs typeface="Fira Sans Light"/>
                <a:sym typeface="Fira Sans Light"/>
              </a:rPr>
              <a:t> (preview for next week!)</a:t>
            </a:r>
            <a:endParaRPr b="0" i="0" sz="1600" u="none" cap="none" strike="noStrike">
              <a:solidFill>
                <a:srgbClr val="000000"/>
              </a:solidFill>
              <a:latin typeface="Fira Sans Light"/>
              <a:ea typeface="Fira Sans Light"/>
              <a:cs typeface="Fira Sans Light"/>
              <a:sym typeface="Fira Sans Light"/>
            </a:endParaRPr>
          </a:p>
        </p:txBody>
      </p:sp>
      <p:sp>
        <p:nvSpPr>
          <p:cNvPr id="560" name="Google Shape;560;g17675be1f1f_0_21"/>
          <p:cNvSpPr txBox="1"/>
          <p:nvPr/>
        </p:nvSpPr>
        <p:spPr>
          <a:xfrm>
            <a:off x="521250" y="3020525"/>
            <a:ext cx="3558000" cy="3694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900"/>
              <a:buFont typeface="Arial"/>
              <a:buNone/>
            </a:pPr>
            <a:r>
              <a:rPr b="0" i="0" lang="en-US" sz="1900" u="none" cap="none" strike="noStrike">
                <a:solidFill>
                  <a:srgbClr val="000000"/>
                </a:solidFill>
                <a:latin typeface="Fira Sans Light"/>
                <a:ea typeface="Fira Sans Light"/>
                <a:cs typeface="Fira Sans Light"/>
                <a:sym typeface="Fira Sans Light"/>
              </a:rPr>
              <a:t>1  it		          subj           2</a:t>
            </a:r>
            <a:endParaRPr b="0" i="0" sz="1900" u="none" cap="none" strike="noStrike">
              <a:solidFill>
                <a:srgbClr val="000000"/>
              </a:solidFill>
              <a:latin typeface="Fira Sans Light"/>
              <a:ea typeface="Fira Sans Light"/>
              <a:cs typeface="Fira Sans Light"/>
              <a:sym typeface="Fira Sans Light"/>
            </a:endParaRPr>
          </a:p>
          <a:p>
            <a:pPr indent="0" lvl="0" marL="0" marR="0" rtl="0" algn="l">
              <a:lnSpc>
                <a:spcPct val="100000"/>
              </a:lnSpc>
              <a:spcBef>
                <a:spcPts val="0"/>
              </a:spcBef>
              <a:spcAft>
                <a:spcPts val="0"/>
              </a:spcAft>
              <a:buClr>
                <a:srgbClr val="000000"/>
              </a:buClr>
              <a:buSzPts val="1900"/>
              <a:buFont typeface="Arial"/>
              <a:buNone/>
            </a:pPr>
            <a:r>
              <a:rPr b="0" i="0" lang="en-US" sz="1900" u="none" cap="none" strike="noStrike">
                <a:solidFill>
                  <a:srgbClr val="000000"/>
                </a:solidFill>
                <a:latin typeface="Fira Sans Light"/>
                <a:ea typeface="Fira Sans Light"/>
                <a:cs typeface="Fira Sans Light"/>
                <a:sym typeface="Fira Sans Light"/>
              </a:rPr>
              <a:t>2  goes            root  </a:t>
            </a:r>
            <a:endParaRPr b="0" i="0" sz="1900" u="none" cap="none" strike="noStrike">
              <a:solidFill>
                <a:srgbClr val="000000"/>
              </a:solidFill>
              <a:latin typeface="Fira Sans Light"/>
              <a:ea typeface="Fira Sans Light"/>
              <a:cs typeface="Fira Sans Light"/>
              <a:sym typeface="Fira Sans Light"/>
            </a:endParaRPr>
          </a:p>
          <a:p>
            <a:pPr indent="0" lvl="0" marL="0" marR="0" rtl="0" algn="l">
              <a:lnSpc>
                <a:spcPct val="100000"/>
              </a:lnSpc>
              <a:spcBef>
                <a:spcPts val="0"/>
              </a:spcBef>
              <a:spcAft>
                <a:spcPts val="0"/>
              </a:spcAft>
              <a:buClr>
                <a:srgbClr val="000000"/>
              </a:buClr>
              <a:buSzPts val="1900"/>
              <a:buFont typeface="Arial"/>
              <a:buNone/>
            </a:pPr>
            <a:r>
              <a:rPr b="0" i="0" lang="en-US" sz="1900" u="none" cap="none" strike="noStrike">
                <a:solidFill>
                  <a:srgbClr val="000000"/>
                </a:solidFill>
                <a:latin typeface="Fira Sans Light"/>
                <a:ea typeface="Fira Sans Light"/>
                <a:cs typeface="Fira Sans Light"/>
                <a:sym typeface="Fira Sans Light"/>
              </a:rPr>
              <a:t>3  on 	          fixed           2</a:t>
            </a:r>
            <a:endParaRPr b="0" i="0" sz="1900" u="none" cap="none" strike="noStrike">
              <a:solidFill>
                <a:srgbClr val="000000"/>
              </a:solidFill>
              <a:latin typeface="Fira Sans Light"/>
              <a:ea typeface="Fira Sans Light"/>
              <a:cs typeface="Fira Sans Light"/>
              <a:sym typeface="Fira Sans Light"/>
            </a:endParaRPr>
          </a:p>
          <a:p>
            <a:pPr indent="0" lvl="0" marL="0" marR="0" rtl="0" algn="l">
              <a:lnSpc>
                <a:spcPct val="100000"/>
              </a:lnSpc>
              <a:spcBef>
                <a:spcPts val="0"/>
              </a:spcBef>
              <a:spcAft>
                <a:spcPts val="0"/>
              </a:spcAft>
              <a:buClr>
                <a:srgbClr val="000000"/>
              </a:buClr>
              <a:buSzPts val="1900"/>
              <a:buFont typeface="Arial"/>
              <a:buNone/>
            </a:pPr>
            <a:r>
              <a:rPr b="0" i="0" lang="en-US" sz="1900" u="none" cap="none" strike="noStrike">
                <a:solidFill>
                  <a:srgbClr val="000000"/>
                </a:solidFill>
                <a:latin typeface="Fira Sans Light"/>
                <a:ea typeface="Fira Sans Light"/>
                <a:cs typeface="Fira Sans Light"/>
                <a:sym typeface="Fira Sans Light"/>
              </a:rPr>
              <a:t>4  to                mark           5</a:t>
            </a:r>
            <a:endParaRPr b="0" i="0" sz="1900" u="none" cap="none" strike="noStrike">
              <a:solidFill>
                <a:srgbClr val="000000"/>
              </a:solidFill>
              <a:latin typeface="Fira Sans Light"/>
              <a:ea typeface="Fira Sans Light"/>
              <a:cs typeface="Fira Sans Light"/>
              <a:sym typeface="Fira Sans Light"/>
            </a:endParaRPr>
          </a:p>
          <a:p>
            <a:pPr indent="0" lvl="0" marL="0" marR="0" rtl="0" algn="l">
              <a:lnSpc>
                <a:spcPct val="100000"/>
              </a:lnSpc>
              <a:spcBef>
                <a:spcPts val="0"/>
              </a:spcBef>
              <a:spcAft>
                <a:spcPts val="0"/>
              </a:spcAft>
              <a:buClr>
                <a:srgbClr val="000000"/>
              </a:buClr>
              <a:buSzPts val="1900"/>
              <a:buFont typeface="Arial"/>
              <a:buNone/>
            </a:pPr>
            <a:r>
              <a:rPr b="0" i="0" lang="en-US" sz="1900" u="none" cap="none" strike="noStrike">
                <a:solidFill>
                  <a:srgbClr val="000000"/>
                </a:solidFill>
                <a:latin typeface="Fira Sans Light"/>
                <a:ea typeface="Fira Sans Light"/>
                <a:cs typeface="Fira Sans Light"/>
                <a:sym typeface="Fira Sans Light"/>
              </a:rPr>
              <a:t>5  plug            xcomp         2</a:t>
            </a:r>
            <a:endParaRPr b="0" i="0" sz="1900" u="none" cap="none" strike="noStrike">
              <a:solidFill>
                <a:srgbClr val="000000"/>
              </a:solidFill>
              <a:latin typeface="Fira Sans Light"/>
              <a:ea typeface="Fira Sans Light"/>
              <a:cs typeface="Fira Sans Light"/>
              <a:sym typeface="Fira Sans Light"/>
            </a:endParaRPr>
          </a:p>
          <a:p>
            <a:pPr indent="0" lvl="0" marL="0" marR="0" rtl="0" algn="l">
              <a:lnSpc>
                <a:spcPct val="100000"/>
              </a:lnSpc>
              <a:spcBef>
                <a:spcPts val="0"/>
              </a:spcBef>
              <a:spcAft>
                <a:spcPts val="0"/>
              </a:spcAft>
              <a:buClr>
                <a:srgbClr val="000000"/>
              </a:buClr>
              <a:buSzPts val="1900"/>
              <a:buFont typeface="Arial"/>
              <a:buNone/>
            </a:pPr>
            <a:r>
              <a:rPr b="0" i="0" lang="en-US" sz="1900" u="none" cap="none" strike="noStrike">
                <a:solidFill>
                  <a:srgbClr val="000000"/>
                </a:solidFill>
                <a:latin typeface="Fira Sans Light"/>
                <a:ea typeface="Fira Sans Light"/>
                <a:cs typeface="Fira Sans Light"/>
                <a:sym typeface="Fira Sans Light"/>
              </a:rPr>
              <a:t>6  a                 det              10</a:t>
            </a:r>
            <a:endParaRPr b="0" i="0" sz="1900" u="none" cap="none" strike="noStrike">
              <a:solidFill>
                <a:srgbClr val="000000"/>
              </a:solidFill>
              <a:latin typeface="Fira Sans Light"/>
              <a:ea typeface="Fira Sans Light"/>
              <a:cs typeface="Fira Sans Light"/>
              <a:sym typeface="Fira Sans Light"/>
            </a:endParaRPr>
          </a:p>
          <a:p>
            <a:pPr indent="0" lvl="0" marL="0" marR="0" rtl="0" algn="l">
              <a:lnSpc>
                <a:spcPct val="100000"/>
              </a:lnSpc>
              <a:spcBef>
                <a:spcPts val="0"/>
              </a:spcBef>
              <a:spcAft>
                <a:spcPts val="0"/>
              </a:spcAft>
              <a:buClr>
                <a:srgbClr val="000000"/>
              </a:buClr>
              <a:buSzPts val="1900"/>
              <a:buFont typeface="Arial"/>
              <a:buNone/>
            </a:pPr>
            <a:r>
              <a:rPr b="0" i="0" lang="en-US" sz="1900" u="none" cap="none" strike="noStrike">
                <a:solidFill>
                  <a:srgbClr val="000000"/>
                </a:solidFill>
                <a:latin typeface="Fira Sans Light"/>
                <a:ea typeface="Fira Sans Light"/>
                <a:cs typeface="Fira Sans Light"/>
                <a:sym typeface="Fira Sans Light"/>
              </a:rPr>
              <a:t>7  few              nmod          10</a:t>
            </a:r>
            <a:endParaRPr b="0" i="0" sz="1900" u="none" cap="none" strike="noStrike">
              <a:solidFill>
                <a:srgbClr val="000000"/>
              </a:solidFill>
              <a:latin typeface="Fira Sans Light"/>
              <a:ea typeface="Fira Sans Light"/>
              <a:cs typeface="Fira Sans Light"/>
              <a:sym typeface="Fira Sans Light"/>
            </a:endParaRPr>
          </a:p>
          <a:p>
            <a:pPr indent="0" lvl="0" marL="0" marR="0" rtl="0" algn="l">
              <a:lnSpc>
                <a:spcPct val="100000"/>
              </a:lnSpc>
              <a:spcBef>
                <a:spcPts val="0"/>
              </a:spcBef>
              <a:spcAft>
                <a:spcPts val="0"/>
              </a:spcAft>
              <a:buClr>
                <a:srgbClr val="000000"/>
              </a:buClr>
              <a:buSzPts val="1900"/>
              <a:buFont typeface="Arial"/>
              <a:buNone/>
            </a:pPr>
            <a:r>
              <a:rPr b="0" i="0" lang="en-US" sz="1900" u="none" cap="none" strike="noStrike">
                <a:solidFill>
                  <a:srgbClr val="000000"/>
                </a:solidFill>
                <a:latin typeface="Fira Sans Light"/>
                <a:ea typeface="Fira Sans Light"/>
                <a:cs typeface="Fira Sans Light"/>
                <a:sym typeface="Fira Sans Light"/>
              </a:rPr>
              <a:t>8  diversified   nmod         10</a:t>
            </a:r>
            <a:endParaRPr b="0" i="0" sz="1900" u="none" cap="none" strike="noStrike">
              <a:solidFill>
                <a:srgbClr val="000000"/>
              </a:solidFill>
              <a:latin typeface="Fira Sans Light"/>
              <a:ea typeface="Fira Sans Light"/>
              <a:cs typeface="Fira Sans Light"/>
              <a:sym typeface="Fira Sans Light"/>
            </a:endParaRPr>
          </a:p>
          <a:p>
            <a:pPr indent="0" lvl="0" marL="0" marR="0" rtl="0" algn="l">
              <a:lnSpc>
                <a:spcPct val="100000"/>
              </a:lnSpc>
              <a:spcBef>
                <a:spcPts val="0"/>
              </a:spcBef>
              <a:spcAft>
                <a:spcPts val="0"/>
              </a:spcAft>
              <a:buClr>
                <a:srgbClr val="000000"/>
              </a:buClr>
              <a:buSzPts val="1900"/>
              <a:buFont typeface="Arial"/>
              <a:buNone/>
            </a:pPr>
            <a:r>
              <a:rPr b="0" i="0" lang="en-US" sz="1900" u="none" cap="none" strike="noStrike">
                <a:solidFill>
                  <a:srgbClr val="000000"/>
                </a:solidFill>
                <a:latin typeface="Fira Sans Light"/>
                <a:ea typeface="Fira Sans Light"/>
                <a:cs typeface="Fira Sans Light"/>
                <a:sym typeface="Fira Sans Light"/>
              </a:rPr>
              <a:t>9  fidelity         compound 10</a:t>
            </a:r>
            <a:endParaRPr b="0" i="0" sz="1900" u="none" cap="none" strike="noStrike">
              <a:solidFill>
                <a:srgbClr val="000000"/>
              </a:solidFill>
              <a:latin typeface="Fira Sans Light"/>
              <a:ea typeface="Fira Sans Light"/>
              <a:cs typeface="Fira Sans Light"/>
              <a:sym typeface="Fira Sans Light"/>
            </a:endParaRPr>
          </a:p>
          <a:p>
            <a:pPr indent="0" lvl="0" marL="0" marR="0" rtl="0" algn="l">
              <a:lnSpc>
                <a:spcPct val="100000"/>
              </a:lnSpc>
              <a:spcBef>
                <a:spcPts val="0"/>
              </a:spcBef>
              <a:spcAft>
                <a:spcPts val="0"/>
              </a:spcAft>
              <a:buClr>
                <a:srgbClr val="000000"/>
              </a:buClr>
              <a:buSzPts val="1900"/>
              <a:buFont typeface="Arial"/>
              <a:buNone/>
            </a:pPr>
            <a:r>
              <a:rPr b="0" i="0" lang="en-US" sz="1900" u="none" cap="none" strike="noStrike">
                <a:solidFill>
                  <a:srgbClr val="000000"/>
                </a:solidFill>
                <a:latin typeface="Fira Sans Light"/>
                <a:ea typeface="Fira Sans Light"/>
                <a:cs typeface="Fira Sans Light"/>
                <a:sym typeface="Fira Sans Light"/>
              </a:rPr>
              <a:t>10 funds          dobj            5</a:t>
            </a:r>
            <a:endParaRPr b="0" i="0" sz="1900" u="none" cap="none" strike="noStrike">
              <a:solidFill>
                <a:srgbClr val="000000"/>
              </a:solidFill>
              <a:latin typeface="Fira Sans Light"/>
              <a:ea typeface="Fira Sans Light"/>
              <a:cs typeface="Fira Sans Light"/>
              <a:sym typeface="Fira Sans Light"/>
            </a:endParaRPr>
          </a:p>
          <a:p>
            <a:pPr indent="0" lvl="0" marL="0" marR="0" rtl="0" algn="l">
              <a:lnSpc>
                <a:spcPct val="100000"/>
              </a:lnSpc>
              <a:spcBef>
                <a:spcPts val="0"/>
              </a:spcBef>
              <a:spcAft>
                <a:spcPts val="0"/>
              </a:spcAft>
              <a:buClr>
                <a:srgbClr val="000000"/>
              </a:buClr>
              <a:buSzPts val="1900"/>
              <a:buFont typeface="Arial"/>
              <a:buNone/>
            </a:pPr>
            <a:r>
              <a:rPr b="0" i="0" lang="en-US" sz="1900" u="none" cap="none" strike="noStrike">
                <a:solidFill>
                  <a:srgbClr val="000000"/>
                </a:solidFill>
                <a:latin typeface="Fira Sans Light"/>
                <a:ea typeface="Fira Sans Light"/>
                <a:cs typeface="Fira Sans Light"/>
                <a:sym typeface="Fira Sans Light"/>
              </a:rPr>
              <a:t>11 by                mark           12</a:t>
            </a:r>
            <a:endParaRPr b="0" i="0" sz="1900" u="none" cap="none" strike="noStrike">
              <a:solidFill>
                <a:srgbClr val="000000"/>
              </a:solidFill>
              <a:latin typeface="Fira Sans Light"/>
              <a:ea typeface="Fira Sans Light"/>
              <a:cs typeface="Fira Sans Light"/>
              <a:sym typeface="Fira Sans Light"/>
            </a:endParaRPr>
          </a:p>
          <a:p>
            <a:pPr indent="0" lvl="0" marL="0" marR="0" rtl="0" algn="l">
              <a:lnSpc>
                <a:spcPct val="100000"/>
              </a:lnSpc>
              <a:spcBef>
                <a:spcPts val="0"/>
              </a:spcBef>
              <a:spcAft>
                <a:spcPts val="0"/>
              </a:spcAft>
              <a:buClr>
                <a:srgbClr val="000000"/>
              </a:buClr>
              <a:buSzPts val="1900"/>
              <a:buFont typeface="Arial"/>
              <a:buNone/>
            </a:pPr>
            <a:r>
              <a:rPr b="0" i="0" lang="en-US" sz="1900" u="none" cap="none" strike="noStrike">
                <a:solidFill>
                  <a:srgbClr val="000000"/>
                </a:solidFill>
                <a:latin typeface="Fira Sans Light"/>
                <a:ea typeface="Fira Sans Light"/>
                <a:cs typeface="Fira Sans Light"/>
                <a:sym typeface="Fira Sans Light"/>
              </a:rPr>
              <a:t>12 name          oblique       5</a:t>
            </a:r>
            <a:endParaRPr b="0" i="0" sz="1900" u="none" cap="none" strike="noStrike">
              <a:solidFill>
                <a:srgbClr val="000000"/>
              </a:solidFill>
              <a:latin typeface="Fira Sans Light"/>
              <a:ea typeface="Fira Sans Light"/>
              <a:cs typeface="Fira Sans Light"/>
              <a:sym typeface="Fira Sans Light"/>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64" name="Shape 564"/>
        <p:cNvGrpSpPr/>
        <p:nvPr/>
      </p:nvGrpSpPr>
      <p:grpSpPr>
        <a:xfrm>
          <a:off x="0" y="0"/>
          <a:ext cx="0" cy="0"/>
          <a:chOff x="0" y="0"/>
          <a:chExt cx="0" cy="0"/>
        </a:xfrm>
      </p:grpSpPr>
      <p:pic>
        <p:nvPicPr>
          <p:cNvPr id="565" name="Google Shape;565;g17675be1f1f_0_28"/>
          <p:cNvPicPr preferRelativeResize="0"/>
          <p:nvPr/>
        </p:nvPicPr>
        <p:blipFill rotWithShape="1">
          <a:blip r:embed="rId3">
            <a:alphaModFix/>
          </a:blip>
          <a:srcRect b="0" l="0" r="0" t="0"/>
          <a:stretch/>
        </p:blipFill>
        <p:spPr>
          <a:xfrm>
            <a:off x="259638" y="638175"/>
            <a:ext cx="5610225" cy="5581650"/>
          </a:xfrm>
          <a:prstGeom prst="rect">
            <a:avLst/>
          </a:prstGeom>
          <a:noFill/>
          <a:ln>
            <a:noFill/>
          </a:ln>
        </p:spPr>
      </p:pic>
      <p:pic>
        <p:nvPicPr>
          <p:cNvPr id="566" name="Google Shape;566;g17675be1f1f_0_28"/>
          <p:cNvPicPr preferRelativeResize="0"/>
          <p:nvPr/>
        </p:nvPicPr>
        <p:blipFill rotWithShape="1">
          <a:blip r:embed="rId4">
            <a:alphaModFix/>
          </a:blip>
          <a:srcRect b="0" l="0" r="0" t="0"/>
          <a:stretch/>
        </p:blipFill>
        <p:spPr>
          <a:xfrm>
            <a:off x="6065263" y="904850"/>
            <a:ext cx="5495925" cy="53721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17" name="Shape 117"/>
        <p:cNvGrpSpPr/>
        <p:nvPr/>
      </p:nvGrpSpPr>
      <p:grpSpPr>
        <a:xfrm>
          <a:off x="0" y="0"/>
          <a:ext cx="0" cy="0"/>
          <a:chOff x="0" y="0"/>
          <a:chExt cx="0" cy="0"/>
        </a:xfrm>
      </p:grpSpPr>
      <p:sp>
        <p:nvSpPr>
          <p:cNvPr id="118" name="Google Shape;118;g17675be1f1f_0_50"/>
          <p:cNvSpPr txBox="1"/>
          <p:nvPr>
            <p:ph type="title"/>
          </p:nvPr>
        </p:nvSpPr>
        <p:spPr>
          <a:xfrm>
            <a:off x="838200" y="365126"/>
            <a:ext cx="10515600" cy="906000"/>
          </a:xfrm>
          <a:prstGeom prst="rect">
            <a:avLst/>
          </a:prstGeom>
          <a:solidFill>
            <a:srgbClr val="595959"/>
          </a:solid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3200"/>
              <a:buNone/>
            </a:pPr>
            <a:r>
              <a:rPr lang="en-US"/>
              <a:t>Long distance: when there needs to be a “gap”</a:t>
            </a:r>
            <a:endParaRPr/>
          </a:p>
        </p:txBody>
      </p:sp>
      <p:sp>
        <p:nvSpPr>
          <p:cNvPr id="119" name="Google Shape;119;g17675be1f1f_0_50"/>
          <p:cNvSpPr txBox="1"/>
          <p:nvPr>
            <p:ph idx="1" type="body"/>
          </p:nvPr>
        </p:nvSpPr>
        <p:spPr>
          <a:xfrm>
            <a:off x="838200" y="1442224"/>
            <a:ext cx="10515600" cy="4734600"/>
          </a:xfrm>
          <a:prstGeom prst="rect">
            <a:avLst/>
          </a:prstGeom>
          <a:noFill/>
          <a:ln>
            <a:noFill/>
          </a:ln>
        </p:spPr>
        <p:txBody>
          <a:bodyPr anchorCtr="0" anchor="t" bIns="45700" lIns="91425" spcFirstLastPara="1" rIns="91425" wrap="square" tIns="45700">
            <a:normAutofit lnSpcReduction="20000"/>
          </a:bodyPr>
          <a:lstStyle/>
          <a:p>
            <a:pPr indent="0" lvl="0" marL="0" rtl="0" algn="l">
              <a:lnSpc>
                <a:spcPct val="90000"/>
              </a:lnSpc>
              <a:spcBef>
                <a:spcPts val="1000"/>
              </a:spcBef>
              <a:spcAft>
                <a:spcPts val="0"/>
              </a:spcAft>
              <a:buSzPts val="1800"/>
              <a:buNone/>
            </a:pPr>
            <a:r>
              <a:rPr lang="en-US"/>
              <a:t>You wrote long stories about </a:t>
            </a:r>
            <a:r>
              <a:rPr b="1" lang="en-US" sz="2400">
                <a:solidFill>
                  <a:srgbClr val="990000"/>
                </a:solidFill>
                <a:highlight>
                  <a:srgbClr val="FFFFFF"/>
                </a:highlight>
                <a:latin typeface="Roboto"/>
                <a:ea typeface="Roboto"/>
                <a:cs typeface="Roboto"/>
                <a:sym typeface="Roboto"/>
              </a:rPr>
              <a:t>∅</a:t>
            </a:r>
            <a:r>
              <a:rPr b="1" lang="en-US" sz="2400">
                <a:highlight>
                  <a:srgbClr val="FFFFFF"/>
                </a:highlight>
                <a:latin typeface="Roboto"/>
                <a:ea typeface="Roboto"/>
                <a:cs typeface="Roboto"/>
                <a:sym typeface="Roboto"/>
              </a:rPr>
              <a:t>/</a:t>
            </a:r>
            <a:r>
              <a:rPr b="1" lang="en-US" sz="2400">
                <a:solidFill>
                  <a:srgbClr val="6AA84F"/>
                </a:solidFill>
                <a:highlight>
                  <a:srgbClr val="FFFFFF"/>
                </a:highlight>
                <a:latin typeface="Roboto"/>
                <a:ea typeface="Roboto"/>
                <a:cs typeface="Roboto"/>
                <a:sym typeface="Roboto"/>
              </a:rPr>
              <a:t>dragons</a:t>
            </a:r>
            <a:r>
              <a:rPr lang="en-US"/>
              <a:t> last year. </a:t>
            </a:r>
            <a:endParaRPr/>
          </a:p>
          <a:p>
            <a:pPr indent="0" lvl="0" marL="0" rtl="0" algn="l">
              <a:lnSpc>
                <a:spcPct val="90000"/>
              </a:lnSpc>
              <a:spcBef>
                <a:spcPts val="1000"/>
              </a:spcBef>
              <a:spcAft>
                <a:spcPts val="0"/>
              </a:spcAft>
              <a:buSzPts val="1800"/>
              <a:buNone/>
            </a:pPr>
            <a:r>
              <a:rPr b="1" lang="en-US">
                <a:latin typeface="Fira Sans"/>
                <a:ea typeface="Fira Sans"/>
                <a:cs typeface="Fira Sans"/>
                <a:sym typeface="Fira Sans"/>
              </a:rPr>
              <a:t>What did</a:t>
            </a:r>
            <a:r>
              <a:rPr lang="en-US"/>
              <a:t> you write long stories about </a:t>
            </a:r>
            <a:r>
              <a:rPr b="1" lang="en-US" sz="2400">
                <a:solidFill>
                  <a:schemeClr val="accent6"/>
                </a:solidFill>
                <a:highlight>
                  <a:srgbClr val="FFFFFF"/>
                </a:highlight>
                <a:latin typeface="Roboto"/>
                <a:ea typeface="Roboto"/>
                <a:cs typeface="Roboto"/>
                <a:sym typeface="Roboto"/>
              </a:rPr>
              <a:t>∅</a:t>
            </a:r>
            <a:r>
              <a:rPr b="1" lang="en-US" sz="2400">
                <a:highlight>
                  <a:srgbClr val="FFFFFF"/>
                </a:highlight>
                <a:latin typeface="Roboto"/>
                <a:ea typeface="Roboto"/>
                <a:cs typeface="Roboto"/>
                <a:sym typeface="Roboto"/>
              </a:rPr>
              <a:t>/</a:t>
            </a:r>
            <a:r>
              <a:rPr b="1" lang="en-US" sz="2400">
                <a:solidFill>
                  <a:srgbClr val="990000"/>
                </a:solidFill>
                <a:highlight>
                  <a:srgbClr val="FFFFFF"/>
                </a:highlight>
                <a:latin typeface="Roboto"/>
                <a:ea typeface="Roboto"/>
                <a:cs typeface="Roboto"/>
                <a:sym typeface="Roboto"/>
              </a:rPr>
              <a:t>dragons</a:t>
            </a:r>
            <a:r>
              <a:rPr b="1" lang="en-US">
                <a:latin typeface="Fira Sans"/>
                <a:ea typeface="Fira Sans"/>
                <a:cs typeface="Fira Sans"/>
                <a:sym typeface="Fira Sans"/>
              </a:rPr>
              <a:t> </a:t>
            </a:r>
            <a:r>
              <a:rPr lang="en-US"/>
              <a:t>last year?</a:t>
            </a:r>
            <a:endParaRPr/>
          </a:p>
          <a:p>
            <a:pPr indent="0" lvl="0" marL="0" rtl="0" algn="l">
              <a:lnSpc>
                <a:spcPct val="90000"/>
              </a:lnSpc>
              <a:spcBef>
                <a:spcPts val="1000"/>
              </a:spcBef>
              <a:spcAft>
                <a:spcPts val="0"/>
              </a:spcAft>
              <a:buSzPts val="1800"/>
              <a:buNone/>
            </a:pPr>
            <a:r>
              <a:t/>
            </a:r>
            <a:endParaRPr/>
          </a:p>
          <a:p>
            <a:pPr indent="0" lvl="0" marL="0" rtl="0" algn="l">
              <a:lnSpc>
                <a:spcPct val="90000"/>
              </a:lnSpc>
              <a:spcBef>
                <a:spcPts val="1000"/>
              </a:spcBef>
              <a:spcAft>
                <a:spcPts val="0"/>
              </a:spcAft>
              <a:buSzPts val="1800"/>
              <a:buNone/>
            </a:pPr>
            <a:r>
              <a:rPr lang="en-US"/>
              <a:t>These salespeople are </a:t>
            </a:r>
            <a:r>
              <a:rPr b="1" lang="en-US">
                <a:latin typeface="Fira Sans"/>
                <a:ea typeface="Fira Sans"/>
                <a:cs typeface="Fira Sans"/>
                <a:sym typeface="Fira Sans"/>
              </a:rPr>
              <a:t>happy</a:t>
            </a:r>
            <a:r>
              <a:rPr lang="en-US"/>
              <a:t> to try very hard to please </a:t>
            </a:r>
            <a:r>
              <a:rPr b="1" lang="en-US" sz="2400">
                <a:solidFill>
                  <a:srgbClr val="990000"/>
                </a:solidFill>
                <a:highlight>
                  <a:srgbClr val="FFFFFF"/>
                </a:highlight>
                <a:latin typeface="Roboto"/>
                <a:ea typeface="Roboto"/>
                <a:cs typeface="Roboto"/>
                <a:sym typeface="Roboto"/>
              </a:rPr>
              <a:t>∅</a:t>
            </a:r>
            <a:r>
              <a:rPr b="1" lang="en-US" sz="2400">
                <a:highlight>
                  <a:srgbClr val="FFFFFF"/>
                </a:highlight>
                <a:latin typeface="Roboto"/>
                <a:ea typeface="Roboto"/>
                <a:cs typeface="Roboto"/>
                <a:sym typeface="Roboto"/>
              </a:rPr>
              <a:t>/</a:t>
            </a:r>
            <a:r>
              <a:rPr b="1" lang="en-US">
                <a:solidFill>
                  <a:srgbClr val="6AA84F"/>
                </a:solidFill>
                <a:latin typeface="Fira Sans"/>
                <a:ea typeface="Fira Sans"/>
                <a:cs typeface="Fira Sans"/>
                <a:sym typeface="Fira Sans"/>
              </a:rPr>
              <a:t>customers</a:t>
            </a:r>
            <a:r>
              <a:rPr b="1" lang="en-US">
                <a:latin typeface="Fira Sans"/>
                <a:ea typeface="Fira Sans"/>
                <a:cs typeface="Fira Sans"/>
                <a:sym typeface="Fira Sans"/>
              </a:rPr>
              <a:t>. </a:t>
            </a:r>
            <a:endParaRPr b="1">
              <a:latin typeface="Fira Sans"/>
              <a:ea typeface="Fira Sans"/>
              <a:cs typeface="Fira Sans"/>
              <a:sym typeface="Fira Sans"/>
            </a:endParaRPr>
          </a:p>
          <a:p>
            <a:pPr indent="0" lvl="0" marL="0" rtl="0" algn="l">
              <a:lnSpc>
                <a:spcPct val="90000"/>
              </a:lnSpc>
              <a:spcBef>
                <a:spcPts val="1000"/>
              </a:spcBef>
              <a:spcAft>
                <a:spcPts val="0"/>
              </a:spcAft>
              <a:buSzPts val="1800"/>
              <a:buNone/>
            </a:pPr>
            <a:r>
              <a:rPr lang="en-US"/>
              <a:t> These salespeople are </a:t>
            </a:r>
            <a:r>
              <a:rPr b="1" lang="en-US">
                <a:latin typeface="Fira Sans"/>
                <a:ea typeface="Fira Sans"/>
                <a:cs typeface="Fira Sans"/>
                <a:sym typeface="Fira Sans"/>
              </a:rPr>
              <a:t>easy</a:t>
            </a:r>
            <a:r>
              <a:rPr lang="en-US"/>
              <a:t> to try very hard to please </a:t>
            </a:r>
            <a:r>
              <a:rPr b="1" lang="en-US" sz="2400">
                <a:solidFill>
                  <a:schemeClr val="accent6"/>
                </a:solidFill>
                <a:highlight>
                  <a:srgbClr val="FFFFFF"/>
                </a:highlight>
                <a:latin typeface="Roboto"/>
                <a:ea typeface="Roboto"/>
                <a:cs typeface="Roboto"/>
                <a:sym typeface="Roboto"/>
              </a:rPr>
              <a:t>∅</a:t>
            </a:r>
            <a:r>
              <a:rPr b="1" lang="en-US" sz="2400">
                <a:highlight>
                  <a:srgbClr val="FFFFFF"/>
                </a:highlight>
                <a:latin typeface="Roboto"/>
                <a:ea typeface="Roboto"/>
                <a:cs typeface="Roboto"/>
                <a:sym typeface="Roboto"/>
              </a:rPr>
              <a:t>/</a:t>
            </a:r>
            <a:r>
              <a:rPr b="1" lang="en-US">
                <a:solidFill>
                  <a:srgbClr val="990000"/>
                </a:solidFill>
                <a:latin typeface="Fira Sans"/>
                <a:ea typeface="Fira Sans"/>
                <a:cs typeface="Fira Sans"/>
                <a:sym typeface="Fira Sans"/>
              </a:rPr>
              <a:t>customers</a:t>
            </a:r>
            <a:r>
              <a:rPr b="1" lang="en-US">
                <a:latin typeface="Fira Sans"/>
                <a:ea typeface="Fira Sans"/>
                <a:cs typeface="Fira Sans"/>
                <a:sym typeface="Fira Sans"/>
              </a:rPr>
              <a:t>. </a:t>
            </a:r>
            <a:endParaRPr/>
          </a:p>
          <a:p>
            <a:pPr indent="0" lvl="0" marL="0" rtl="0" algn="l">
              <a:lnSpc>
                <a:spcPct val="90000"/>
              </a:lnSpc>
              <a:spcBef>
                <a:spcPts val="1000"/>
              </a:spcBef>
              <a:spcAft>
                <a:spcPts val="0"/>
              </a:spcAft>
              <a:buSzPts val="1800"/>
              <a:buNone/>
            </a:pPr>
            <a:r>
              <a:t/>
            </a:r>
            <a:endParaRPr/>
          </a:p>
          <a:p>
            <a:pPr indent="0" lvl="0" marL="0" rtl="0" algn="l">
              <a:lnSpc>
                <a:spcPct val="90000"/>
              </a:lnSpc>
              <a:spcBef>
                <a:spcPts val="1000"/>
              </a:spcBef>
              <a:spcAft>
                <a:spcPts val="0"/>
              </a:spcAft>
              <a:buSzPts val="1800"/>
              <a:buNone/>
            </a:pPr>
            <a:r>
              <a:t/>
            </a:r>
            <a:endParaRPr/>
          </a:p>
          <a:p>
            <a:pPr indent="0" lvl="0" marL="0" rtl="0" algn="l">
              <a:lnSpc>
                <a:spcPct val="90000"/>
              </a:lnSpc>
              <a:spcBef>
                <a:spcPts val="1000"/>
              </a:spcBef>
              <a:spcAft>
                <a:spcPts val="0"/>
              </a:spcAft>
              <a:buSzPts val="1800"/>
              <a:buNone/>
            </a:pPr>
            <a:r>
              <a:t/>
            </a:r>
            <a:endParaRPr/>
          </a:p>
          <a:p>
            <a:pPr indent="0" lvl="0" marL="0" rtl="0" algn="l">
              <a:lnSpc>
                <a:spcPct val="90000"/>
              </a:lnSpc>
              <a:spcBef>
                <a:spcPts val="1000"/>
              </a:spcBef>
              <a:spcAft>
                <a:spcPts val="0"/>
              </a:spcAft>
              <a:buSzPts val="1800"/>
              <a:buNone/>
            </a:pPr>
            <a:r>
              <a:t/>
            </a:r>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70" name="Shape 570"/>
        <p:cNvGrpSpPr/>
        <p:nvPr/>
      </p:nvGrpSpPr>
      <p:grpSpPr>
        <a:xfrm>
          <a:off x="0" y="0"/>
          <a:ext cx="0" cy="0"/>
          <a:chOff x="0" y="0"/>
          <a:chExt cx="0" cy="0"/>
        </a:xfrm>
      </p:grpSpPr>
      <p:pic>
        <p:nvPicPr>
          <p:cNvPr id="571" name="Google Shape;571;g17675be1f1f_0_83"/>
          <p:cNvPicPr preferRelativeResize="0"/>
          <p:nvPr/>
        </p:nvPicPr>
        <p:blipFill rotWithShape="1">
          <a:blip r:embed="rId3">
            <a:alphaModFix/>
          </a:blip>
          <a:srcRect b="0" l="0" r="0" t="0"/>
          <a:stretch/>
        </p:blipFill>
        <p:spPr>
          <a:xfrm>
            <a:off x="152400" y="152400"/>
            <a:ext cx="6599324" cy="5716675"/>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75" name="Shape 575"/>
        <p:cNvGrpSpPr/>
        <p:nvPr/>
      </p:nvGrpSpPr>
      <p:grpSpPr>
        <a:xfrm>
          <a:off x="0" y="0"/>
          <a:ext cx="0" cy="0"/>
          <a:chOff x="0" y="0"/>
          <a:chExt cx="0" cy="0"/>
        </a:xfrm>
      </p:grpSpPr>
      <p:sp>
        <p:nvSpPr>
          <p:cNvPr id="576" name="Google Shape;576;g17675be1f1f_0_90"/>
          <p:cNvSpPr txBox="1"/>
          <p:nvPr>
            <p:ph idx="1" type="body"/>
          </p:nvPr>
        </p:nvSpPr>
        <p:spPr>
          <a:xfrm>
            <a:off x="838200" y="1479395"/>
            <a:ext cx="5181600" cy="46977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1000"/>
              </a:spcBef>
              <a:spcAft>
                <a:spcPts val="0"/>
              </a:spcAft>
              <a:buSzPts val="1800"/>
              <a:buNone/>
            </a:pPr>
            <a:r>
              <a:t/>
            </a:r>
            <a:endParaRPr/>
          </a:p>
        </p:txBody>
      </p:sp>
      <p:sp>
        <p:nvSpPr>
          <p:cNvPr id="577" name="Google Shape;577;g17675be1f1f_0_90"/>
          <p:cNvSpPr txBox="1"/>
          <p:nvPr>
            <p:ph idx="2" type="body"/>
          </p:nvPr>
        </p:nvSpPr>
        <p:spPr>
          <a:xfrm>
            <a:off x="6172200" y="1479395"/>
            <a:ext cx="5181600" cy="46977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1000"/>
              </a:spcBef>
              <a:spcAft>
                <a:spcPts val="0"/>
              </a:spcAft>
              <a:buSzPts val="1800"/>
              <a:buNone/>
            </a:pPr>
            <a:r>
              <a:t/>
            </a:r>
            <a:endParaRPr/>
          </a:p>
        </p:txBody>
      </p:sp>
      <p:pic>
        <p:nvPicPr>
          <p:cNvPr id="578" name="Google Shape;578;g17675be1f1f_0_90"/>
          <p:cNvPicPr preferRelativeResize="0"/>
          <p:nvPr/>
        </p:nvPicPr>
        <p:blipFill rotWithShape="1">
          <a:blip r:embed="rId3">
            <a:alphaModFix/>
          </a:blip>
          <a:srcRect b="0" l="0" r="0" t="0"/>
          <a:stretch/>
        </p:blipFill>
        <p:spPr>
          <a:xfrm>
            <a:off x="228600" y="849200"/>
            <a:ext cx="11847248" cy="5314250"/>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82" name="Shape 582"/>
        <p:cNvGrpSpPr/>
        <p:nvPr/>
      </p:nvGrpSpPr>
      <p:grpSpPr>
        <a:xfrm>
          <a:off x="0" y="0"/>
          <a:ext cx="0" cy="0"/>
          <a:chOff x="0" y="0"/>
          <a:chExt cx="0" cy="0"/>
        </a:xfrm>
      </p:grpSpPr>
      <p:sp>
        <p:nvSpPr>
          <p:cNvPr id="583" name="Google Shape;583;g17839805b1f_1_0"/>
          <p:cNvSpPr txBox="1"/>
          <p:nvPr>
            <p:ph type="title"/>
          </p:nvPr>
        </p:nvSpPr>
        <p:spPr>
          <a:xfrm>
            <a:off x="838200" y="365125"/>
            <a:ext cx="10515600" cy="839100"/>
          </a:xfrm>
          <a:prstGeom prst="rect">
            <a:avLst/>
          </a:prstGeom>
          <a:solidFill>
            <a:srgbClr val="595959"/>
          </a:solid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1800"/>
              <a:buNone/>
            </a:pPr>
            <a:r>
              <a:rPr lang="en-US"/>
              <a:t>Issues in Bertology</a:t>
            </a:r>
            <a:endParaRPr/>
          </a:p>
        </p:txBody>
      </p:sp>
      <p:sp>
        <p:nvSpPr>
          <p:cNvPr id="584" name="Google Shape;584;g17839805b1f_1_0"/>
          <p:cNvSpPr txBox="1"/>
          <p:nvPr>
            <p:ph idx="1" type="body"/>
          </p:nvPr>
        </p:nvSpPr>
        <p:spPr>
          <a:xfrm>
            <a:off x="838200" y="1456700"/>
            <a:ext cx="10515600" cy="47205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1000"/>
              </a:spcBef>
              <a:spcAft>
                <a:spcPts val="0"/>
              </a:spcAft>
              <a:buSzPts val="1800"/>
              <a:buNone/>
            </a:pPr>
            <a:r>
              <a:rPr lang="en-US"/>
              <a:t>The study of what Transformer models are capable of is often called “Bertology” after BERT. It raises a number of fundamental issues: </a:t>
            </a:r>
            <a:endParaRPr/>
          </a:p>
          <a:p>
            <a:pPr indent="-342900" lvl="0" marL="457200" rtl="0" algn="l">
              <a:lnSpc>
                <a:spcPct val="90000"/>
              </a:lnSpc>
              <a:spcBef>
                <a:spcPts val="1000"/>
              </a:spcBef>
              <a:spcAft>
                <a:spcPts val="0"/>
              </a:spcAft>
              <a:buSzPts val="1800"/>
              <a:buChar char="•"/>
            </a:pPr>
            <a:r>
              <a:rPr lang="en-US"/>
              <a:t>Interpretability of models</a:t>
            </a:r>
            <a:endParaRPr/>
          </a:p>
          <a:p>
            <a:pPr indent="-342900" lvl="0" marL="457200" rtl="0" algn="l">
              <a:lnSpc>
                <a:spcPct val="90000"/>
              </a:lnSpc>
              <a:spcBef>
                <a:spcPts val="0"/>
              </a:spcBef>
              <a:spcAft>
                <a:spcPts val="0"/>
              </a:spcAft>
              <a:buSzPts val="1800"/>
              <a:buChar char="•"/>
            </a:pPr>
            <a:r>
              <a:rPr lang="en-US"/>
              <a:t>Can grammar be learned without explicitly training on it?</a:t>
            </a:r>
            <a:endParaRPr/>
          </a:p>
          <a:p>
            <a:pPr indent="-342900" lvl="0" marL="457200" rtl="0" algn="l">
              <a:lnSpc>
                <a:spcPct val="90000"/>
              </a:lnSpc>
              <a:spcBef>
                <a:spcPts val="0"/>
              </a:spcBef>
              <a:spcAft>
                <a:spcPts val="0"/>
              </a:spcAft>
              <a:buSzPts val="1800"/>
              <a:buChar char="•"/>
            </a:pPr>
            <a:r>
              <a:rPr lang="en-US"/>
              <a:t>Is grammar primary or epiphenomenal</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g21db1d346bd_0_5"/>
          <p:cNvSpPr txBox="1"/>
          <p:nvPr>
            <p:ph type="title"/>
          </p:nvPr>
        </p:nvSpPr>
        <p:spPr>
          <a:xfrm>
            <a:off x="838200" y="365126"/>
            <a:ext cx="10515600" cy="906000"/>
          </a:xfrm>
          <a:prstGeom prst="rect">
            <a:avLst/>
          </a:prstGeom>
          <a:solidFill>
            <a:srgbClr val="595959"/>
          </a:solid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3200"/>
              <a:buNone/>
            </a:pPr>
            <a:r>
              <a:rPr lang="en-US"/>
              <a:t>Long distance: when there needs to be a “gap”</a:t>
            </a:r>
            <a:endParaRPr/>
          </a:p>
        </p:txBody>
      </p:sp>
      <p:sp>
        <p:nvSpPr>
          <p:cNvPr id="125" name="Google Shape;125;g21db1d346bd_0_5"/>
          <p:cNvSpPr txBox="1"/>
          <p:nvPr>
            <p:ph idx="1" type="body"/>
          </p:nvPr>
        </p:nvSpPr>
        <p:spPr>
          <a:xfrm>
            <a:off x="838200" y="1442224"/>
            <a:ext cx="10515600" cy="47346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1000"/>
              </a:spcBef>
              <a:spcAft>
                <a:spcPts val="0"/>
              </a:spcAft>
              <a:buSzPts val="1800"/>
              <a:buNone/>
            </a:pPr>
            <a:r>
              <a:rPr lang="en-US"/>
              <a:t>Consider the </a:t>
            </a:r>
            <a:r>
              <a:rPr lang="en-US"/>
              <a:t>following</a:t>
            </a:r>
            <a:r>
              <a:rPr lang="en-US"/>
              <a:t> sentences</a:t>
            </a:r>
            <a:endParaRPr/>
          </a:p>
          <a:p>
            <a:pPr indent="-342900" lvl="0" marL="457200" rtl="0" algn="l">
              <a:lnSpc>
                <a:spcPct val="90000"/>
              </a:lnSpc>
              <a:spcBef>
                <a:spcPts val="1000"/>
              </a:spcBef>
              <a:spcAft>
                <a:spcPts val="0"/>
              </a:spcAft>
              <a:buSzPts val="1800"/>
              <a:buChar char="•"/>
            </a:pPr>
            <a:r>
              <a:rPr lang="en-US"/>
              <a:t>You wrote long stories about </a:t>
            </a:r>
            <a:r>
              <a:rPr b="1" lang="en-US">
                <a:latin typeface="Fira Sans"/>
                <a:ea typeface="Fira Sans"/>
                <a:cs typeface="Fira Sans"/>
                <a:sym typeface="Fira Sans"/>
              </a:rPr>
              <a:t>_____</a:t>
            </a:r>
            <a:r>
              <a:rPr lang="en-US"/>
              <a:t> last year.</a:t>
            </a:r>
            <a:endParaRPr/>
          </a:p>
          <a:p>
            <a:pPr indent="-342900" lvl="1" marL="914400" rtl="0" algn="l">
              <a:lnSpc>
                <a:spcPct val="90000"/>
              </a:lnSpc>
              <a:spcBef>
                <a:spcPts val="0"/>
              </a:spcBef>
              <a:spcAft>
                <a:spcPts val="0"/>
              </a:spcAft>
              <a:buSzPts val="1800"/>
              <a:buChar char="•"/>
            </a:pPr>
            <a:r>
              <a:rPr lang="en-US"/>
              <a:t> </a:t>
            </a:r>
            <a:r>
              <a:rPr lang="en-US" sz="2800"/>
              <a:t>You wrote long stories about </a:t>
            </a:r>
            <a:r>
              <a:rPr b="1" lang="en-US">
                <a:solidFill>
                  <a:srgbClr val="CC0000"/>
                </a:solidFill>
                <a:highlight>
                  <a:schemeClr val="lt1"/>
                </a:highlight>
                <a:latin typeface="Roboto"/>
                <a:ea typeface="Roboto"/>
                <a:cs typeface="Roboto"/>
                <a:sym typeface="Roboto"/>
              </a:rPr>
              <a:t>∅</a:t>
            </a:r>
            <a:r>
              <a:rPr lang="en-US" sz="2800"/>
              <a:t> last year.</a:t>
            </a:r>
            <a:endParaRPr sz="2800"/>
          </a:p>
          <a:p>
            <a:pPr indent="-342900" lvl="1" marL="914400" rtl="0" algn="l">
              <a:lnSpc>
                <a:spcPct val="90000"/>
              </a:lnSpc>
              <a:spcBef>
                <a:spcPts val="0"/>
              </a:spcBef>
              <a:spcAft>
                <a:spcPts val="0"/>
              </a:spcAft>
              <a:buSzPts val="1800"/>
              <a:buChar char="•"/>
            </a:pPr>
            <a:r>
              <a:rPr lang="en-US" sz="2800"/>
              <a:t>You wrote long stories about </a:t>
            </a:r>
            <a:r>
              <a:rPr b="1" lang="en-US" sz="2800">
                <a:solidFill>
                  <a:schemeClr val="accent6"/>
                </a:solidFill>
                <a:latin typeface="Fira Sans"/>
                <a:ea typeface="Fira Sans"/>
                <a:cs typeface="Fira Sans"/>
                <a:sym typeface="Fira Sans"/>
              </a:rPr>
              <a:t>dragons</a:t>
            </a:r>
            <a:r>
              <a:rPr b="1" lang="en-US" sz="2800">
                <a:latin typeface="Fira Sans"/>
                <a:ea typeface="Fira Sans"/>
                <a:cs typeface="Fira Sans"/>
                <a:sym typeface="Fira Sans"/>
              </a:rPr>
              <a:t> </a:t>
            </a:r>
            <a:r>
              <a:rPr lang="en-US" sz="2800"/>
              <a:t>last year.</a:t>
            </a:r>
            <a:endParaRPr sz="2800"/>
          </a:p>
          <a:p>
            <a:pPr indent="0" lvl="0" marL="0" rtl="0" algn="l">
              <a:lnSpc>
                <a:spcPct val="90000"/>
              </a:lnSpc>
              <a:spcBef>
                <a:spcPts val="1000"/>
              </a:spcBef>
              <a:spcAft>
                <a:spcPts val="0"/>
              </a:spcAft>
              <a:buSzPts val="1800"/>
              <a:buNone/>
            </a:pPr>
            <a:r>
              <a:t/>
            </a:r>
            <a:endParaRPr/>
          </a:p>
          <a:p>
            <a:pPr indent="0" lvl="0" marL="0" rtl="0" algn="l">
              <a:lnSpc>
                <a:spcPct val="90000"/>
              </a:lnSpc>
              <a:spcBef>
                <a:spcPts val="1000"/>
              </a:spcBef>
              <a:spcAft>
                <a:spcPts val="0"/>
              </a:spcAft>
              <a:buSzPts val="1800"/>
              <a:buNone/>
            </a:pPr>
            <a:r>
              <a:t/>
            </a:r>
            <a:endParaRPr/>
          </a:p>
          <a:p>
            <a:pPr indent="0" lvl="0" marL="0" rtl="0" algn="l">
              <a:lnSpc>
                <a:spcPct val="90000"/>
              </a:lnSpc>
              <a:spcBef>
                <a:spcPts val="1000"/>
              </a:spcBef>
              <a:spcAft>
                <a:spcPts val="0"/>
              </a:spcAft>
              <a:buSzPts val="1800"/>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2022-10-19T13:32:05Z</dcterms:created>
  <dc:creator>David R. Mortensen</dc:creator>
</cp:coreProperties>
</file>